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84" r:id="rId3"/>
    <p:sldId id="279" r:id="rId4"/>
    <p:sldId id="280" r:id="rId5"/>
    <p:sldId id="281" r:id="rId6"/>
    <p:sldId id="282" r:id="rId7"/>
    <p:sldId id="283" r:id="rId8"/>
    <p:sldId id="270" r:id="rId9"/>
    <p:sldId id="276" r:id="rId10"/>
    <p:sldId id="277" r:id="rId11"/>
    <p:sldId id="275" r:id="rId12"/>
    <p:sldId id="278" r:id="rId13"/>
    <p:sldId id="273" r:id="rId14"/>
    <p:sldId id="272" r:id="rId15"/>
    <p:sldId id="274" r:id="rId16"/>
    <p:sldId id="285" r:id="rId17"/>
    <p:sldId id="286" r:id="rId18"/>
    <p:sldId id="28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59" autoAdjust="0"/>
  </p:normalViewPr>
  <p:slideViewPr>
    <p:cSldViewPr>
      <p:cViewPr varScale="1">
        <p:scale>
          <a:sx n="77" d="100"/>
          <a:sy n="77" d="100"/>
        </p:scale>
        <p:origin x="-1362"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2BAB6F-A3AD-467A-9886-88F5A2AA0615}" type="datetimeFigureOut">
              <a:rPr lang="en-US" smtClean="0"/>
              <a:t>8/26/2016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615419-BA2A-497E-B409-62106254895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B2D1126-5CE1-4514-93E6-D4A162F8F019}" type="slidenum">
              <a:rPr lang="en-US" smtClean="0"/>
              <a:pPr/>
              <a:t>1</a:t>
            </a:fld>
            <a:endParaRPr lang="en-US"/>
          </a:p>
        </p:txBody>
      </p:sp>
    </p:spTree>
    <p:extLst>
      <p:ext uri="{BB962C8B-B14F-4D97-AF65-F5344CB8AC3E}">
        <p14:creationId xmlns:p14="http://schemas.microsoft.com/office/powerpoint/2010/main" xmlns="" val="85702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Field Outreach Teams across</a:t>
            </a:r>
            <a:r>
              <a:rPr lang="en-US" baseline="0" dirty="0" smtClean="0"/>
              <a:t> Oahu Respond to these inquiries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033DCE-A171-4C0E-9660-AB4ED84A6A58}"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IHS has received more referrals from</a:t>
            </a:r>
            <a:r>
              <a:rPr lang="en-US" baseline="0" dirty="0" smtClean="0"/>
              <a:t> our community this past fiscal year than any year prior. </a:t>
            </a:r>
          </a:p>
          <a:p>
            <a:endParaRPr lang="en-US" baseline="0" dirty="0" smtClean="0"/>
          </a:p>
          <a:p>
            <a:r>
              <a:rPr lang="en-US" baseline="0" dirty="0" smtClean="0"/>
              <a:t>THERE IS A HIGH DEMAND, but no mobile tools available to allow </a:t>
            </a:r>
          </a:p>
          <a:p>
            <a:endParaRPr lang="en-US" baseline="0" dirty="0" smtClean="0"/>
          </a:p>
          <a:p>
            <a:pPr>
              <a:buFont typeface="Arial" pitchFamily="34" charset="0"/>
              <a:buChar char="•"/>
            </a:pPr>
            <a:r>
              <a:rPr lang="en-US" baseline="0" dirty="0" smtClean="0"/>
              <a:t> Inbound information allows IHS and homeless providers to better understand where homeless people are, and how to respond. </a:t>
            </a:r>
          </a:p>
          <a:p>
            <a:pPr>
              <a:buFont typeface="Arial" pitchFamily="34" charset="0"/>
              <a:buChar char="•"/>
            </a:pPr>
            <a:r>
              <a:rPr lang="en-US" baseline="0" dirty="0" smtClean="0"/>
              <a:t> A mobile app also becomes a more centralized source to refer homeless clients </a:t>
            </a:r>
          </a:p>
        </p:txBody>
      </p:sp>
      <p:sp>
        <p:nvSpPr>
          <p:cNvPr id="4" name="Slide Number Placeholder 3"/>
          <p:cNvSpPr>
            <a:spLocks noGrp="1"/>
          </p:cNvSpPr>
          <p:nvPr>
            <p:ph type="sldNum" sz="quarter" idx="10"/>
          </p:nvPr>
        </p:nvSpPr>
        <p:spPr/>
        <p:txBody>
          <a:bodyPr/>
          <a:lstStyle/>
          <a:p>
            <a:fld id="{64615419-BA2A-497E-B409-62106254895E}"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Homeless are mobile.</a:t>
            </a:r>
            <a:r>
              <a:rPr lang="en-US" baseline="0" dirty="0" smtClean="0"/>
              <a:t> Many DO NOT have smart phones or a lot of cell minutes. This makes it difficult to find our clients when looking. At the same time, while IHS and other providers move thousands of people out of homelessness each year, more continue to fall in we do not know of. </a:t>
            </a:r>
          </a:p>
          <a:p>
            <a:endParaRPr lang="en-US" baseline="0" dirty="0" smtClean="0"/>
          </a:p>
          <a:p>
            <a:r>
              <a:rPr lang="en-US" baseline="0" dirty="0" smtClean="0"/>
              <a:t>Regardless, homeless populations change regularly, as regular as day/night hours.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FY14,</a:t>
            </a:r>
            <a:r>
              <a:rPr lang="en-US" baseline="0" dirty="0" smtClean="0"/>
              <a:t> IHS received more community referrals for </a:t>
            </a:r>
            <a:r>
              <a:rPr lang="en-US" baseline="0" dirty="0" err="1" smtClean="0"/>
              <a:t>Kapalama</a:t>
            </a:r>
            <a:r>
              <a:rPr lang="en-US" baseline="0" dirty="0" smtClean="0"/>
              <a:t> Canal than any other year. But while we were moving people off the streets, the weekly counts we conducted showed similar or more people living on the canal. </a:t>
            </a:r>
          </a:p>
          <a:p>
            <a:r>
              <a:rPr lang="en-US" baseline="0" dirty="0" smtClean="0"/>
              <a:t/>
            </a:r>
            <a:br>
              <a:rPr lang="en-US" baseline="0" dirty="0" smtClean="0"/>
            </a:br>
            <a:r>
              <a:rPr lang="en-US" baseline="0" dirty="0" smtClean="0"/>
              <a:t>Goal is to create a by-name list of each individuals and to ensure they are in our systems, connected to services, and being case managed so that providers can remove barriers preventing them from accessing housing.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Simply, in a future market, we will have</a:t>
            </a:r>
            <a:r>
              <a:rPr lang="en-US" baseline="0" dirty="0" smtClean="0"/>
              <a:t> a more transient homeless population. Currently, clients travel within a mile or two radius. But with more public transportation, more movement will occur. </a:t>
            </a:r>
          </a:p>
          <a:p>
            <a:endParaRPr lang="en-US" baseline="0" dirty="0" smtClean="0"/>
          </a:p>
          <a:p>
            <a:r>
              <a:rPr lang="en-US" baseline="0" dirty="0" smtClean="0"/>
              <a:t>We need the community to be our referral system.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Calling is a homeless outreach provider located</a:t>
            </a:r>
            <a:r>
              <a:rPr lang="en-US" baseline="0" dirty="0" smtClean="0"/>
              <a:t> in Dallas Texas. They are not willing to share their code despite me asking 2-years ago. </a:t>
            </a:r>
          </a:p>
          <a:p>
            <a:endParaRPr lang="en-US" baseline="0" dirty="0" smtClean="0"/>
          </a:p>
          <a:p>
            <a:r>
              <a:rPr lang="en-US" baseline="0" dirty="0" smtClean="0"/>
              <a:t>To abide by HIPPA and Public Information laws, we would need to keep certain information private from the general public – photos, contact information, identity of homeless individuals. </a:t>
            </a:r>
          </a:p>
          <a:p>
            <a:endParaRPr lang="en-US" baseline="0" dirty="0" smtClean="0"/>
          </a:p>
          <a:p>
            <a:r>
              <a:rPr lang="en-US" baseline="0" dirty="0" smtClean="0"/>
              <a:t>Note: Scott Morishige up next to discuss Directory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the same time, we want the</a:t>
            </a:r>
            <a:r>
              <a:rPr lang="en-US" baseline="0" dirty="0" smtClean="0"/>
              <a:t> public to be motivated to pin drop and share geo-coordinates that provide insight to locations of homeless encampments and individuals needing help.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a:t>
            </a:r>
            <a:r>
              <a:rPr lang="en-US" baseline="0" dirty="0" smtClean="0"/>
              <a:t> collected would be used to respond. Public Health Nurses used GPS to plot the location of each tent in </a:t>
            </a:r>
            <a:r>
              <a:rPr lang="en-US" baseline="0" dirty="0" err="1" smtClean="0"/>
              <a:t>Kakaako</a:t>
            </a:r>
            <a:r>
              <a:rPr lang="en-US" baseline="0" dirty="0" smtClean="0"/>
              <a:t> one year ago. This information was extremely valuable to service providers responding. Benefits included:</a:t>
            </a:r>
          </a:p>
          <a:p>
            <a:pPr>
              <a:buFont typeface="Arial" pitchFamily="34" charset="0"/>
              <a:buChar char="•"/>
            </a:pPr>
            <a:r>
              <a:rPr lang="en-US" baseline="0" dirty="0" smtClean="0"/>
              <a:t> Planning efficiently what resources were needed to outreach and respond, </a:t>
            </a:r>
          </a:p>
          <a:p>
            <a:pPr>
              <a:buFont typeface="Arial" pitchFamily="34" charset="0"/>
              <a:buChar char="•"/>
            </a:pPr>
            <a:r>
              <a:rPr lang="en-US" baseline="0" dirty="0" smtClean="0"/>
              <a:t> Knowing how many shelter beds were needing to be made available throughout Oahu, </a:t>
            </a:r>
          </a:p>
          <a:p>
            <a:pPr>
              <a:buFont typeface="Arial" pitchFamily="34" charset="0"/>
              <a:buChar char="•"/>
            </a:pPr>
            <a:r>
              <a:rPr lang="en-US" baseline="0" dirty="0" smtClean="0"/>
              <a:t> Knowing the types and amount of services, housing assistance programs and resources that were needed to respond </a:t>
            </a:r>
          </a:p>
          <a:p>
            <a:pPr>
              <a:buFont typeface="Arial" pitchFamily="34" charset="0"/>
              <a:buChar char="•"/>
            </a:pPr>
            <a:r>
              <a:rPr lang="en-US" baseline="0" dirty="0" smtClean="0"/>
              <a:t> Having a by-name list in order to track new individuals and families falling into homelessness vs. moving out of homelessness </a:t>
            </a:r>
            <a:endParaRPr lang="en-US" dirty="0"/>
          </a:p>
        </p:txBody>
      </p:sp>
      <p:sp>
        <p:nvSpPr>
          <p:cNvPr id="4" name="Slide Number Placeholder 3"/>
          <p:cNvSpPr>
            <a:spLocks noGrp="1"/>
          </p:cNvSpPr>
          <p:nvPr>
            <p:ph type="sldNum" sz="quarter" idx="10"/>
          </p:nvPr>
        </p:nvSpPr>
        <p:spPr/>
        <p:txBody>
          <a:bodyPr/>
          <a:lstStyle/>
          <a:p>
            <a:fld id="{64615419-BA2A-497E-B409-62106254895E}"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06CCD6-C940-420C-9024-6DCCFCFA3008}"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06CCD6-C940-420C-9024-6DCCFCFA3008}"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06CCD6-C940-420C-9024-6DCCFCFA3008}"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06CCD6-C940-420C-9024-6DCCFCFA3008}"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06CCD6-C940-420C-9024-6DCCFCFA3008}" type="datetimeFigureOut">
              <a:rPr lang="en-US" smtClean="0"/>
              <a:t>8/26/2016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06CCD6-C940-420C-9024-6DCCFCFA3008}" type="datetimeFigureOut">
              <a:rPr lang="en-US" smtClean="0"/>
              <a:t>8/26/2016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06CCD6-C940-420C-9024-6DCCFCFA3008}" type="datetimeFigureOut">
              <a:rPr lang="en-US" smtClean="0"/>
              <a:t>8/26/2016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06CCD6-C940-420C-9024-6DCCFCFA3008}" type="datetimeFigureOut">
              <a:rPr lang="en-US" smtClean="0"/>
              <a:t>8/26/2016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6CCD6-C940-420C-9024-6DCCFCFA3008}" type="datetimeFigureOut">
              <a:rPr lang="en-US" smtClean="0"/>
              <a:t>8/26/2016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06CCD6-C940-420C-9024-6DCCFCFA3008}" type="datetimeFigureOut">
              <a:rPr lang="en-US" smtClean="0"/>
              <a:t>8/26/2016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06CCD6-C940-420C-9024-6DCCFCFA3008}" type="datetimeFigureOut">
              <a:rPr lang="en-US" smtClean="0"/>
              <a:t>8/26/2016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C49D63-713E-491E-BACB-987AFB8CD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6CCD6-C940-420C-9024-6DCCFCFA3008}" type="datetimeFigureOut">
              <a:rPr lang="en-US" smtClean="0"/>
              <a:t>8/26/2016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C49D63-713E-491E-BACB-987AFB8CDE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_57151868_XLARGE.jpg"/>
          <p:cNvPicPr>
            <a:picLocks noChangeAspect="1"/>
          </p:cNvPicPr>
          <p:nvPr/>
        </p:nvPicPr>
        <p:blipFill rotWithShape="1">
          <a:blip r:embed="rId3" cstate="email">
            <a:extLst>
              <a:ext uri="{28A0092B-C50C-407E-A947-70E740481C1C}">
                <a14:useLocalDpi xmlns:a14="http://schemas.microsoft.com/office/drawing/2010/main" xmlns=""/>
              </a:ext>
            </a:extLst>
          </a:blip>
          <a:srcRect t="-8689"/>
          <a:stretch/>
        </p:blipFill>
        <p:spPr>
          <a:xfrm>
            <a:off x="0" y="-595875"/>
            <a:ext cx="9587178" cy="7453875"/>
          </a:xfrm>
          <a:prstGeom prst="rect">
            <a:avLst/>
          </a:prstGeom>
        </p:spPr>
      </p:pic>
      <p:sp>
        <p:nvSpPr>
          <p:cNvPr id="3" name="Rectangle 2"/>
          <p:cNvSpPr/>
          <p:nvPr/>
        </p:nvSpPr>
        <p:spPr>
          <a:xfrm>
            <a:off x="0" y="457200"/>
            <a:ext cx="9601200" cy="1219200"/>
          </a:xfrm>
          <a:prstGeom prst="rect">
            <a:avLst/>
          </a:prstGeom>
          <a:solidFill>
            <a:srgbClr val="FF6600">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0" y="607874"/>
            <a:ext cx="9613900" cy="830997"/>
          </a:xfrm>
          <a:prstGeom prst="rect">
            <a:avLst/>
          </a:prstGeom>
          <a:noFill/>
        </p:spPr>
        <p:txBody>
          <a:bodyPr wrap="square" rtlCol="0">
            <a:spAutoFit/>
          </a:bodyPr>
          <a:lstStyle/>
          <a:p>
            <a:r>
              <a:rPr lang="en-US" sz="2400" b="1" dirty="0" smtClean="0">
                <a:solidFill>
                  <a:schemeClr val="bg1"/>
                </a:solidFill>
                <a:latin typeface="Neutraface Text Book"/>
                <a:cs typeface="Neutraface Text Book"/>
              </a:rPr>
              <a:t>Mobile Outreach: Responding to Homelessness through an Open &amp; Closed Source Community Referral App </a:t>
            </a:r>
          </a:p>
        </p:txBody>
      </p:sp>
    </p:spTree>
    <p:extLst>
      <p:ext uri="{BB962C8B-B14F-4D97-AF65-F5344CB8AC3E}">
        <p14:creationId xmlns:p14="http://schemas.microsoft.com/office/powerpoint/2010/main" xmlns="" val="409064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EAA67047-E357-4D4C-8EE0-7B06DACBDA30" descr="EAA67047-E357-4D4C-8EE0-7B06DACBDA30"/>
          <p:cNvPicPr>
            <a:picLocks noChangeAspect="1" noChangeArrowheads="1"/>
          </p:cNvPicPr>
          <p:nvPr/>
        </p:nvPicPr>
        <p:blipFill>
          <a:blip r:embed="rId3" cstate="print"/>
          <a:srcRect/>
          <a:stretch>
            <a:fillRect/>
          </a:stretch>
        </p:blipFill>
        <p:spPr bwMode="auto">
          <a:xfrm>
            <a:off x="609600" y="228600"/>
            <a:ext cx="2438400" cy="3733800"/>
          </a:xfrm>
          <a:prstGeom prst="rect">
            <a:avLst/>
          </a:prstGeom>
          <a:noFill/>
          <a:ln w="9525">
            <a:noFill/>
            <a:miter lim="800000"/>
            <a:headEnd/>
            <a:tailEnd/>
          </a:ln>
        </p:spPr>
      </p:pic>
      <p:pic>
        <p:nvPicPr>
          <p:cNvPr id="6148" name="43647D0B-461E-4231-AB40-A77169D6AAE0" descr="43647D0B-461E-4231-AB40-A77169D6AAE0"/>
          <p:cNvPicPr>
            <a:picLocks noChangeAspect="1" noChangeArrowheads="1"/>
          </p:cNvPicPr>
          <p:nvPr/>
        </p:nvPicPr>
        <p:blipFill>
          <a:blip r:embed="rId4" cstate="print"/>
          <a:srcRect/>
          <a:stretch>
            <a:fillRect/>
          </a:stretch>
        </p:blipFill>
        <p:spPr bwMode="auto">
          <a:xfrm>
            <a:off x="609600" y="3962399"/>
            <a:ext cx="2438400" cy="2728179"/>
          </a:xfrm>
          <a:prstGeom prst="rect">
            <a:avLst/>
          </a:prstGeom>
          <a:noFill/>
          <a:ln w="9525">
            <a:noFill/>
            <a:miter lim="800000"/>
            <a:headEnd/>
            <a:tailEnd/>
          </a:ln>
        </p:spPr>
      </p:pic>
      <p:cxnSp>
        <p:nvCxnSpPr>
          <p:cNvPr id="7" name="Straight Arrow Connector 6"/>
          <p:cNvCxnSpPr/>
          <p:nvPr/>
        </p:nvCxnSpPr>
        <p:spPr>
          <a:xfrm flipH="1">
            <a:off x="1905000" y="3810000"/>
            <a:ext cx="1600200" cy="914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00400" y="3352800"/>
            <a:ext cx="2438400" cy="369332"/>
          </a:xfrm>
          <a:prstGeom prst="rect">
            <a:avLst/>
          </a:prstGeom>
          <a:noFill/>
        </p:spPr>
        <p:txBody>
          <a:bodyPr wrap="square" rtlCol="0">
            <a:spAutoFit/>
          </a:bodyPr>
          <a:lstStyle/>
          <a:p>
            <a:r>
              <a:rPr lang="en-US" b="1" dirty="0" smtClean="0">
                <a:solidFill>
                  <a:srgbClr val="FF0000"/>
                </a:solidFill>
              </a:rPr>
              <a:t>Sharing location</a:t>
            </a:r>
            <a:endParaRPr lang="en-US" b="1" dirty="0">
              <a:solidFill>
                <a:srgbClr val="FF0000"/>
              </a:solidFill>
            </a:endParaRPr>
          </a:p>
        </p:txBody>
      </p:sp>
      <p:sp>
        <p:nvSpPr>
          <p:cNvPr id="10" name="TextBox 9"/>
          <p:cNvSpPr txBox="1"/>
          <p:nvPr/>
        </p:nvSpPr>
        <p:spPr>
          <a:xfrm>
            <a:off x="3352800" y="914400"/>
            <a:ext cx="5410200" cy="2246769"/>
          </a:xfrm>
          <a:prstGeom prst="rect">
            <a:avLst/>
          </a:prstGeom>
          <a:noFill/>
        </p:spPr>
        <p:txBody>
          <a:bodyPr wrap="square" rtlCol="0">
            <a:spAutoFit/>
          </a:bodyPr>
          <a:lstStyle/>
          <a:p>
            <a:r>
              <a:rPr lang="en-US" sz="2000" b="1" dirty="0" smtClean="0"/>
              <a:t>Location Sharing – Open Source Fields:</a:t>
            </a:r>
          </a:p>
          <a:p>
            <a:pPr>
              <a:buFont typeface="Arial" pitchFamily="34" charset="0"/>
              <a:buChar char="•"/>
            </a:pPr>
            <a:r>
              <a:rPr lang="en-US" sz="2000" dirty="0"/>
              <a:t> </a:t>
            </a:r>
            <a:r>
              <a:rPr lang="en-US" sz="2000" dirty="0" smtClean="0"/>
              <a:t>Geo-Coordinates by Longitude and Latitude – Google Maps Style </a:t>
            </a:r>
          </a:p>
          <a:p>
            <a:pPr>
              <a:buFont typeface="Arial" pitchFamily="34" charset="0"/>
              <a:buChar char="•"/>
            </a:pPr>
            <a:r>
              <a:rPr lang="en-US" sz="2000" dirty="0"/>
              <a:t> </a:t>
            </a:r>
            <a:r>
              <a:rPr lang="en-US" sz="2000" dirty="0" smtClean="0"/>
              <a:t>Pin Drops by District or Area – Keep it general, but keep options open to design and create custom maps</a:t>
            </a:r>
          </a:p>
          <a:p>
            <a:pPr>
              <a:buFont typeface="Arial" pitchFamily="34" charset="0"/>
              <a:buChar char="•"/>
            </a:pPr>
            <a:r>
              <a:rPr lang="en-US" sz="2000" dirty="0"/>
              <a:t> </a:t>
            </a:r>
            <a:r>
              <a:rPr lang="en-US" sz="2000" dirty="0" smtClean="0"/>
              <a:t>Factor Inside vs. Outside Buildings </a:t>
            </a:r>
          </a:p>
        </p:txBody>
      </p:sp>
      <p:pic>
        <p:nvPicPr>
          <p:cNvPr id="6151" name="FC7A6606-236E-41FC-B75F-979649DFD515" descr="FC7A6606-236E-41FC-B75F-979649DFD515"/>
          <p:cNvPicPr>
            <a:picLocks noChangeAspect="1" noChangeArrowheads="1"/>
          </p:cNvPicPr>
          <p:nvPr/>
        </p:nvPicPr>
        <p:blipFill>
          <a:blip r:embed="rId5" cstate="print"/>
          <a:srcRect/>
          <a:stretch>
            <a:fillRect/>
          </a:stretch>
        </p:blipFill>
        <p:spPr bwMode="auto">
          <a:xfrm>
            <a:off x="6324600" y="3200400"/>
            <a:ext cx="2169045" cy="31822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590800"/>
            <a:ext cx="9144000" cy="1323439"/>
          </a:xfrm>
          <a:prstGeom prst="rect">
            <a:avLst/>
          </a:prstGeom>
          <a:noFill/>
        </p:spPr>
        <p:txBody>
          <a:bodyPr wrap="square" rtlCol="0">
            <a:spAutoFit/>
          </a:bodyPr>
          <a:lstStyle/>
          <a:p>
            <a:pPr algn="ctr"/>
            <a:r>
              <a:rPr lang="en-US" sz="4000" b="1" dirty="0" smtClean="0">
                <a:solidFill>
                  <a:srgbClr val="FF0000"/>
                </a:solidFill>
              </a:rPr>
              <a:t>HOW </a:t>
            </a:r>
            <a:r>
              <a:rPr lang="en-US" sz="4000" b="1" dirty="0" smtClean="0"/>
              <a:t>WILL THE MOBILE OUTREACH TOOL BE USED?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kimoc\Desktop\kakaako map 8 28 15.jpg"/>
          <p:cNvPicPr>
            <a:picLocks noChangeAspect="1" noChangeArrowheads="1"/>
          </p:cNvPicPr>
          <p:nvPr/>
        </p:nvPicPr>
        <p:blipFill>
          <a:blip r:embed="rId3" cstate="print"/>
          <a:srcRect/>
          <a:stretch>
            <a:fillRect/>
          </a:stretch>
        </p:blipFill>
        <p:spPr bwMode="auto">
          <a:xfrm>
            <a:off x="2286000" y="1219200"/>
            <a:ext cx="6858000" cy="5301528"/>
          </a:xfrm>
          <a:prstGeom prst="rect">
            <a:avLst/>
          </a:prstGeom>
          <a:noFill/>
        </p:spPr>
      </p:pic>
      <p:sp>
        <p:nvSpPr>
          <p:cNvPr id="5" name="Rectangle 4"/>
          <p:cNvSpPr/>
          <p:nvPr/>
        </p:nvSpPr>
        <p:spPr>
          <a:xfrm>
            <a:off x="6477000" y="586740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4800" y="762000"/>
            <a:ext cx="2667000" cy="369332"/>
          </a:xfrm>
          <a:prstGeom prst="rect">
            <a:avLst/>
          </a:prstGeom>
          <a:noFill/>
          <a:ln>
            <a:solidFill>
              <a:schemeClr val="tx1"/>
            </a:solidFill>
          </a:ln>
        </p:spPr>
        <p:txBody>
          <a:bodyPr wrap="square" rtlCol="0">
            <a:spAutoFit/>
          </a:bodyPr>
          <a:lstStyle/>
          <a:p>
            <a:r>
              <a:rPr lang="en-US" dirty="0" smtClean="0"/>
              <a:t>Secure Web Interface </a:t>
            </a:r>
            <a:endParaRPr lang="en-US" dirty="0"/>
          </a:p>
        </p:txBody>
      </p:sp>
      <p:sp>
        <p:nvSpPr>
          <p:cNvPr id="7" name="TextBox 6"/>
          <p:cNvSpPr txBox="1"/>
          <p:nvPr/>
        </p:nvSpPr>
        <p:spPr>
          <a:xfrm>
            <a:off x="3200400" y="762000"/>
            <a:ext cx="2209800" cy="369332"/>
          </a:xfrm>
          <a:prstGeom prst="rect">
            <a:avLst/>
          </a:prstGeom>
          <a:noFill/>
          <a:ln>
            <a:solidFill>
              <a:schemeClr val="tx1"/>
            </a:solidFill>
          </a:ln>
        </p:spPr>
        <p:txBody>
          <a:bodyPr wrap="square" rtlCol="0">
            <a:spAutoFit/>
          </a:bodyPr>
          <a:lstStyle/>
          <a:p>
            <a:r>
              <a:rPr lang="en-US" dirty="0" smtClean="0"/>
              <a:t>App Connects to API</a:t>
            </a:r>
            <a:endParaRPr lang="en-US" dirty="0"/>
          </a:p>
        </p:txBody>
      </p:sp>
      <p:sp>
        <p:nvSpPr>
          <p:cNvPr id="8" name="TextBox 7"/>
          <p:cNvSpPr txBox="1"/>
          <p:nvPr/>
        </p:nvSpPr>
        <p:spPr>
          <a:xfrm>
            <a:off x="5638800" y="533400"/>
            <a:ext cx="2971800" cy="923330"/>
          </a:xfrm>
          <a:prstGeom prst="rect">
            <a:avLst/>
          </a:prstGeom>
          <a:noFill/>
          <a:ln>
            <a:solidFill>
              <a:schemeClr val="tx1"/>
            </a:solidFill>
          </a:ln>
        </p:spPr>
        <p:txBody>
          <a:bodyPr wrap="square" rtlCol="0">
            <a:spAutoFit/>
          </a:bodyPr>
          <a:lstStyle/>
          <a:p>
            <a:r>
              <a:rPr lang="en-US" dirty="0" smtClean="0"/>
              <a:t>Information Received into Database &amp; accessed by Outreach Providers</a:t>
            </a:r>
            <a:endParaRPr lang="en-US" dirty="0"/>
          </a:p>
        </p:txBody>
      </p:sp>
      <p:sp>
        <p:nvSpPr>
          <p:cNvPr id="9" name="TextBox 8"/>
          <p:cNvSpPr txBox="1"/>
          <p:nvPr/>
        </p:nvSpPr>
        <p:spPr>
          <a:xfrm>
            <a:off x="304800" y="3505200"/>
            <a:ext cx="3048000" cy="369332"/>
          </a:xfrm>
          <a:prstGeom prst="rect">
            <a:avLst/>
          </a:prstGeom>
          <a:noFill/>
          <a:ln>
            <a:solidFill>
              <a:schemeClr val="tx1"/>
            </a:solidFill>
          </a:ln>
        </p:spPr>
        <p:txBody>
          <a:bodyPr wrap="square" rtlCol="0">
            <a:spAutoFit/>
          </a:bodyPr>
          <a:lstStyle/>
          <a:p>
            <a:r>
              <a:rPr lang="en-US" dirty="0" smtClean="0"/>
              <a:t>Homeless Outreach Response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hsfiles\Directors\Marketing &amp; Communications\Photography\IHS Photos for Publications (high-quality)\Outreach Program\Nimitz Viaduct\Nimitz 0009.JPG"/>
          <p:cNvPicPr>
            <a:picLocks noChangeAspect="1" noChangeArrowheads="1"/>
          </p:cNvPicPr>
          <p:nvPr/>
        </p:nvPicPr>
        <p:blipFill>
          <a:blip r:embed="rId3" cstate="print"/>
          <a:srcRect/>
          <a:stretch>
            <a:fillRect/>
          </a:stretch>
        </p:blipFill>
        <p:spPr bwMode="auto">
          <a:xfrm rot="21247469">
            <a:off x="270274" y="489822"/>
            <a:ext cx="3742896" cy="2495033"/>
          </a:xfrm>
          <a:prstGeom prst="rect">
            <a:avLst/>
          </a:prstGeom>
          <a:ln>
            <a:noFill/>
          </a:ln>
          <a:effectLst>
            <a:outerShdw blurRad="292100" dist="139700" dir="2700000" algn="tl" rotWithShape="0">
              <a:srgbClr val="333333">
                <a:alpha val="65000"/>
              </a:srgbClr>
            </a:outerShdw>
          </a:effectLst>
        </p:spPr>
      </p:pic>
      <p:pic>
        <p:nvPicPr>
          <p:cNvPr id="2051" name="Picture 3" descr="\\ihsfiles\Directors\Marketing &amp; Communications\Photography\IHS Photos for Publications (high-quality)\Outreach Program\110015-144.jpg"/>
          <p:cNvPicPr>
            <a:picLocks noChangeAspect="1" noChangeArrowheads="1"/>
          </p:cNvPicPr>
          <p:nvPr/>
        </p:nvPicPr>
        <p:blipFill>
          <a:blip r:embed="rId4" cstate="print"/>
          <a:srcRect/>
          <a:stretch>
            <a:fillRect/>
          </a:stretch>
        </p:blipFill>
        <p:spPr bwMode="auto">
          <a:xfrm rot="254583">
            <a:off x="4607213" y="290876"/>
            <a:ext cx="4020453" cy="2680382"/>
          </a:xfrm>
          <a:prstGeom prst="rect">
            <a:avLst/>
          </a:prstGeom>
          <a:ln>
            <a:noFill/>
          </a:ln>
          <a:effectLst>
            <a:outerShdw blurRad="292100" dist="139700" dir="2700000" algn="tl" rotWithShape="0">
              <a:srgbClr val="333333">
                <a:alpha val="65000"/>
              </a:srgbClr>
            </a:outerShdw>
          </a:effectLst>
        </p:spPr>
      </p:pic>
      <p:pic>
        <p:nvPicPr>
          <p:cNvPr id="6" name="Picture 2" descr="C:\Users\kimoc\Desktop\Media Relations\2015.1.14 Housing First Monthly Update (Jan.2015)\Star Advertiser Photos\2015013_010_WAIKIKI_HOMELESS_OUTREACH.jpg"/>
          <p:cNvPicPr>
            <a:picLocks noChangeAspect="1" noChangeArrowheads="1"/>
          </p:cNvPicPr>
          <p:nvPr/>
        </p:nvPicPr>
        <p:blipFill>
          <a:blip r:embed="rId5" cstate="print"/>
          <a:srcRect/>
          <a:stretch>
            <a:fillRect/>
          </a:stretch>
        </p:blipFill>
        <p:spPr bwMode="auto">
          <a:xfrm rot="215851">
            <a:off x="685781" y="3516984"/>
            <a:ext cx="3719270" cy="2365455"/>
          </a:xfrm>
          <a:prstGeom prst="rect">
            <a:avLst/>
          </a:prstGeom>
          <a:ln>
            <a:noFill/>
          </a:ln>
          <a:effectLst>
            <a:outerShdw blurRad="292100" dist="139700" dir="2700000" algn="tl" rotWithShape="0">
              <a:srgbClr val="333333">
                <a:alpha val="65000"/>
              </a:srgbClr>
            </a:outerShdw>
          </a:effectLst>
        </p:spPr>
      </p:pic>
      <p:pic>
        <p:nvPicPr>
          <p:cNvPr id="7" name="Picture 3" descr="\\ihsbackup1\Dev Pictures\waikiki outreach\IMG_9772.JPG"/>
          <p:cNvPicPr>
            <a:picLocks noChangeAspect="1" noChangeArrowheads="1"/>
          </p:cNvPicPr>
          <p:nvPr/>
        </p:nvPicPr>
        <p:blipFill>
          <a:blip r:embed="rId6" cstate="print"/>
          <a:srcRect/>
          <a:stretch>
            <a:fillRect/>
          </a:stretch>
        </p:blipFill>
        <p:spPr bwMode="auto">
          <a:xfrm>
            <a:off x="4953000" y="3276600"/>
            <a:ext cx="2743200" cy="3352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9" descr="chalkboard1.png"/>
          <p:cNvPicPr>
            <a:picLocks noChangeAspect="1"/>
          </p:cNvPicPr>
          <p:nvPr/>
        </p:nvPicPr>
        <p:blipFill>
          <a:blip r:embed="rId2" cstate="print"/>
          <a:stretch>
            <a:fillRect/>
          </a:stretch>
        </p:blipFill>
        <p:spPr>
          <a:xfrm>
            <a:off x="0" y="1"/>
            <a:ext cx="9144000" cy="6857999"/>
          </a:xfrm>
          <a:prstGeom prst="rect">
            <a:avLst/>
          </a:prstGeom>
          <a:ln>
            <a:noFill/>
          </a:ln>
        </p:spPr>
      </p:pic>
      <p:sp>
        <p:nvSpPr>
          <p:cNvPr id="2" name="Title 1"/>
          <p:cNvSpPr>
            <a:spLocks noGrp="1"/>
          </p:cNvSpPr>
          <p:nvPr>
            <p:ph type="title"/>
          </p:nvPr>
        </p:nvSpPr>
        <p:spPr>
          <a:xfrm rot="21349044">
            <a:off x="-274560" y="464221"/>
            <a:ext cx="8592371" cy="1143000"/>
          </a:xfrm>
        </p:spPr>
        <p:txBody>
          <a:bodyPr>
            <a:noAutofit/>
          </a:bodyPr>
          <a:lstStyle/>
          <a:p>
            <a:r>
              <a:rPr lang="en-US" sz="3200" b="1" dirty="0" smtClean="0">
                <a:solidFill>
                  <a:schemeClr val="bg1"/>
                </a:solidFill>
                <a:latin typeface="Bradley Hand ITC" pitchFamily="66" charset="0"/>
              </a:rPr>
              <a:t>Coordinated Response &amp; Entry Into Services</a:t>
            </a:r>
            <a:endParaRPr lang="en-US" sz="3200" b="1" dirty="0">
              <a:solidFill>
                <a:schemeClr val="bg1"/>
              </a:solidFill>
              <a:latin typeface="Bradley Hand ITC" pitchFamily="66" charset="0"/>
            </a:endParaRPr>
          </a:p>
        </p:txBody>
      </p:sp>
      <p:sp>
        <p:nvSpPr>
          <p:cNvPr id="34" name="Freeform 33"/>
          <p:cNvSpPr/>
          <p:nvPr/>
        </p:nvSpPr>
        <p:spPr>
          <a:xfrm rot="20991359">
            <a:off x="305751" y="979881"/>
            <a:ext cx="7846697" cy="707240"/>
          </a:xfrm>
          <a:custGeom>
            <a:avLst/>
            <a:gdLst>
              <a:gd name="connsiteX0" fmla="*/ 18353 w 903257"/>
              <a:gd name="connsiteY0" fmla="*/ 10626 h 428245"/>
              <a:gd name="connsiteX1" fmla="*/ 298573 w 903257"/>
              <a:gd name="connsiteY1" fmla="*/ 172859 h 428245"/>
              <a:gd name="connsiteX2" fmla="*/ 401812 w 903257"/>
              <a:gd name="connsiteY2" fmla="*/ 217104 h 428245"/>
              <a:gd name="connsiteX3" fmla="*/ 446057 w 903257"/>
              <a:gd name="connsiteY3" fmla="*/ 246601 h 428245"/>
              <a:gd name="connsiteX4" fmla="*/ 534547 w 903257"/>
              <a:gd name="connsiteY4" fmla="*/ 276097 h 428245"/>
              <a:gd name="connsiteX5" fmla="*/ 637786 w 903257"/>
              <a:gd name="connsiteY5" fmla="*/ 305594 h 428245"/>
              <a:gd name="connsiteX6" fmla="*/ 682031 w 903257"/>
              <a:gd name="connsiteY6" fmla="*/ 335091 h 428245"/>
              <a:gd name="connsiteX7" fmla="*/ 726276 w 903257"/>
              <a:gd name="connsiteY7" fmla="*/ 349839 h 428245"/>
              <a:gd name="connsiteX8" fmla="*/ 770521 w 903257"/>
              <a:gd name="connsiteY8" fmla="*/ 394085 h 428245"/>
              <a:gd name="connsiteX9" fmla="*/ 903257 w 903257"/>
              <a:gd name="connsiteY9" fmla="*/ 423581 h 42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257" h="428245">
                <a:moveTo>
                  <a:pt x="18353" y="10626"/>
                </a:moveTo>
                <a:cubicBezTo>
                  <a:pt x="146951" y="96357"/>
                  <a:pt x="0" y="0"/>
                  <a:pt x="298573" y="172859"/>
                </a:cubicBezTo>
                <a:cubicBezTo>
                  <a:pt x="375980" y="217674"/>
                  <a:pt x="306986" y="193398"/>
                  <a:pt x="401812" y="217104"/>
                </a:cubicBezTo>
                <a:cubicBezTo>
                  <a:pt x="416560" y="226936"/>
                  <a:pt x="429859" y="239402"/>
                  <a:pt x="446057" y="246601"/>
                </a:cubicBezTo>
                <a:cubicBezTo>
                  <a:pt x="474469" y="259229"/>
                  <a:pt x="505050" y="266265"/>
                  <a:pt x="534547" y="276097"/>
                </a:cubicBezTo>
                <a:cubicBezTo>
                  <a:pt x="598033" y="297259"/>
                  <a:pt x="563695" y="287072"/>
                  <a:pt x="637786" y="305594"/>
                </a:cubicBezTo>
                <a:cubicBezTo>
                  <a:pt x="652534" y="315426"/>
                  <a:pt x="666177" y="327164"/>
                  <a:pt x="682031" y="335091"/>
                </a:cubicBezTo>
                <a:cubicBezTo>
                  <a:pt x="695936" y="342043"/>
                  <a:pt x="713341" y="341216"/>
                  <a:pt x="726276" y="349839"/>
                </a:cubicBezTo>
                <a:cubicBezTo>
                  <a:pt x="743630" y="361409"/>
                  <a:pt x="752288" y="383956"/>
                  <a:pt x="770521" y="394085"/>
                </a:cubicBezTo>
                <a:cubicBezTo>
                  <a:pt x="832009" y="428245"/>
                  <a:pt x="847365" y="423581"/>
                  <a:pt x="903257" y="423581"/>
                </a:cubicBezTo>
              </a:path>
            </a:pathLst>
          </a:cu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Oval 22"/>
          <p:cNvSpPr/>
          <p:nvPr/>
        </p:nvSpPr>
        <p:spPr>
          <a:xfrm>
            <a:off x="2895600" y="3048000"/>
            <a:ext cx="3048000" cy="23622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Assessment &amp; Triage</a:t>
            </a:r>
            <a:endParaRPr lang="en-US" sz="2800" b="1" dirty="0">
              <a:solidFill>
                <a:schemeClr val="bg1"/>
              </a:solidFill>
            </a:endParaRPr>
          </a:p>
        </p:txBody>
      </p:sp>
      <p:sp>
        <p:nvSpPr>
          <p:cNvPr id="24" name="Left Arrow 23"/>
          <p:cNvSpPr/>
          <p:nvPr/>
        </p:nvSpPr>
        <p:spPr>
          <a:xfrm rot="3677229">
            <a:off x="5307783" y="5408897"/>
            <a:ext cx="744043" cy="381000"/>
          </a:xfrm>
          <a:prstGeom prst="leftArrow">
            <a:avLst>
              <a:gd name="adj1" fmla="val 20462"/>
              <a:gd name="adj2" fmla="val 4873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257800" y="5943600"/>
            <a:ext cx="2590800" cy="523220"/>
          </a:xfrm>
          <a:prstGeom prst="rect">
            <a:avLst/>
          </a:prstGeom>
          <a:noFill/>
        </p:spPr>
        <p:txBody>
          <a:bodyPr wrap="square" rtlCol="0">
            <a:spAutoFit/>
          </a:bodyPr>
          <a:lstStyle/>
          <a:p>
            <a:r>
              <a:rPr lang="en-US" sz="2800" b="1" dirty="0" smtClean="0">
                <a:solidFill>
                  <a:schemeClr val="bg1"/>
                </a:solidFill>
              </a:rPr>
              <a:t>Phone Calls</a:t>
            </a:r>
            <a:endParaRPr lang="en-US" sz="2800" b="1" dirty="0">
              <a:solidFill>
                <a:schemeClr val="bg1"/>
              </a:solidFill>
            </a:endParaRPr>
          </a:p>
        </p:txBody>
      </p:sp>
      <p:sp>
        <p:nvSpPr>
          <p:cNvPr id="30" name="Left Arrow 29"/>
          <p:cNvSpPr/>
          <p:nvPr/>
        </p:nvSpPr>
        <p:spPr>
          <a:xfrm rot="19969659">
            <a:off x="5669828" y="2971208"/>
            <a:ext cx="740963" cy="314961"/>
          </a:xfrm>
          <a:prstGeom prst="leftArrow">
            <a:avLst>
              <a:gd name="adj1" fmla="val 25385"/>
              <a:gd name="adj2" fmla="val 5000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a:off x="4343400" y="2286000"/>
            <a:ext cx="304800" cy="60960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764906">
            <a:off x="2289131" y="2961885"/>
            <a:ext cx="714235" cy="510532"/>
          </a:xfrm>
          <a:prstGeom prst="rightArrow">
            <a:avLst>
              <a:gd name="adj1" fmla="val 13077"/>
              <a:gd name="adj2" fmla="val 3431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rot="18806446">
            <a:off x="2396784" y="5238983"/>
            <a:ext cx="906162" cy="275244"/>
          </a:xfrm>
          <a:prstGeom prst="rightArrow">
            <a:avLst>
              <a:gd name="adj1" fmla="val 40161"/>
              <a:gd name="adj2" fmla="val 502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1844962" y="4044301"/>
            <a:ext cx="958275" cy="293907"/>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400800" y="2286000"/>
            <a:ext cx="2590800" cy="954107"/>
          </a:xfrm>
          <a:prstGeom prst="rect">
            <a:avLst/>
          </a:prstGeom>
          <a:noFill/>
        </p:spPr>
        <p:txBody>
          <a:bodyPr wrap="square" rtlCol="0">
            <a:spAutoFit/>
          </a:bodyPr>
          <a:lstStyle/>
          <a:p>
            <a:r>
              <a:rPr lang="en-US" sz="2800" b="1" dirty="0" smtClean="0">
                <a:solidFill>
                  <a:schemeClr val="bg1"/>
                </a:solidFill>
              </a:rPr>
              <a:t>Hospitals &amp; Medical Centers</a:t>
            </a:r>
            <a:endParaRPr lang="en-US" sz="2800" b="1" dirty="0">
              <a:solidFill>
                <a:schemeClr val="bg1"/>
              </a:solidFill>
            </a:endParaRPr>
          </a:p>
        </p:txBody>
      </p:sp>
      <p:sp>
        <p:nvSpPr>
          <p:cNvPr id="48" name="TextBox 47"/>
          <p:cNvSpPr txBox="1"/>
          <p:nvPr/>
        </p:nvSpPr>
        <p:spPr>
          <a:xfrm>
            <a:off x="3200400" y="1686580"/>
            <a:ext cx="2971800" cy="523220"/>
          </a:xfrm>
          <a:prstGeom prst="rect">
            <a:avLst/>
          </a:prstGeom>
          <a:noFill/>
        </p:spPr>
        <p:txBody>
          <a:bodyPr wrap="square" rtlCol="0">
            <a:spAutoFit/>
          </a:bodyPr>
          <a:lstStyle/>
          <a:p>
            <a:r>
              <a:rPr lang="en-US" sz="2800" b="1" dirty="0" smtClean="0">
                <a:solidFill>
                  <a:srgbClr val="FF0000"/>
                </a:solidFill>
              </a:rPr>
              <a:t>Mobile App Users</a:t>
            </a:r>
            <a:endParaRPr lang="en-US" b="1" dirty="0">
              <a:solidFill>
                <a:srgbClr val="FF0000"/>
              </a:solidFill>
            </a:endParaRPr>
          </a:p>
        </p:txBody>
      </p:sp>
      <p:sp>
        <p:nvSpPr>
          <p:cNvPr id="49" name="TextBox 48"/>
          <p:cNvSpPr txBox="1"/>
          <p:nvPr/>
        </p:nvSpPr>
        <p:spPr>
          <a:xfrm>
            <a:off x="1143000" y="2438400"/>
            <a:ext cx="1981200" cy="523220"/>
          </a:xfrm>
          <a:prstGeom prst="rect">
            <a:avLst/>
          </a:prstGeom>
          <a:noFill/>
        </p:spPr>
        <p:txBody>
          <a:bodyPr wrap="square" rtlCol="0">
            <a:spAutoFit/>
          </a:bodyPr>
          <a:lstStyle/>
          <a:p>
            <a:r>
              <a:rPr lang="en-US" sz="2800" b="1" dirty="0" smtClean="0">
                <a:solidFill>
                  <a:schemeClr val="bg1"/>
                </a:solidFill>
              </a:rPr>
              <a:t>Businesses </a:t>
            </a:r>
            <a:endParaRPr lang="en-US" sz="2800" b="1" dirty="0">
              <a:solidFill>
                <a:schemeClr val="bg1"/>
              </a:solidFill>
            </a:endParaRPr>
          </a:p>
        </p:txBody>
      </p:sp>
      <p:sp>
        <p:nvSpPr>
          <p:cNvPr id="50" name="TextBox 49"/>
          <p:cNvSpPr txBox="1"/>
          <p:nvPr/>
        </p:nvSpPr>
        <p:spPr>
          <a:xfrm>
            <a:off x="228600" y="3886200"/>
            <a:ext cx="1676400" cy="523220"/>
          </a:xfrm>
          <a:prstGeom prst="rect">
            <a:avLst/>
          </a:prstGeom>
          <a:noFill/>
        </p:spPr>
        <p:txBody>
          <a:bodyPr wrap="square" rtlCol="0">
            <a:spAutoFit/>
          </a:bodyPr>
          <a:lstStyle/>
          <a:p>
            <a:r>
              <a:rPr lang="en-US" sz="2800" b="1" dirty="0" smtClean="0">
                <a:solidFill>
                  <a:schemeClr val="bg1"/>
                </a:solidFill>
              </a:rPr>
              <a:t>AUW 211</a:t>
            </a:r>
            <a:endParaRPr lang="en-US" sz="2800" b="1" dirty="0">
              <a:solidFill>
                <a:schemeClr val="bg1"/>
              </a:solidFill>
            </a:endParaRPr>
          </a:p>
        </p:txBody>
      </p:sp>
      <p:sp>
        <p:nvSpPr>
          <p:cNvPr id="51" name="TextBox 50"/>
          <p:cNvSpPr txBox="1"/>
          <p:nvPr/>
        </p:nvSpPr>
        <p:spPr>
          <a:xfrm>
            <a:off x="1219200" y="5725180"/>
            <a:ext cx="2438400" cy="523220"/>
          </a:xfrm>
          <a:prstGeom prst="rect">
            <a:avLst/>
          </a:prstGeom>
          <a:noFill/>
        </p:spPr>
        <p:txBody>
          <a:bodyPr wrap="square" rtlCol="0">
            <a:spAutoFit/>
          </a:bodyPr>
          <a:lstStyle/>
          <a:p>
            <a:r>
              <a:rPr lang="en-US" sz="2800" b="1" dirty="0" smtClean="0">
                <a:solidFill>
                  <a:schemeClr val="bg1"/>
                </a:solidFill>
              </a:rPr>
              <a:t>Direct Emails</a:t>
            </a:r>
            <a:endParaRPr lang="en-US" sz="2800" b="1" dirty="0">
              <a:solidFill>
                <a:schemeClr val="bg1"/>
              </a:solidFill>
            </a:endParaRPr>
          </a:p>
        </p:txBody>
      </p:sp>
      <p:sp>
        <p:nvSpPr>
          <p:cNvPr id="18" name="Left Arrow 17"/>
          <p:cNvSpPr/>
          <p:nvPr/>
        </p:nvSpPr>
        <p:spPr>
          <a:xfrm rot="851495">
            <a:off x="6019800" y="4114800"/>
            <a:ext cx="990600" cy="304800"/>
          </a:xfrm>
          <a:prstGeom prst="lef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019800" y="4572000"/>
            <a:ext cx="2743200" cy="523220"/>
          </a:xfrm>
          <a:prstGeom prst="rect">
            <a:avLst/>
          </a:prstGeom>
          <a:noFill/>
        </p:spPr>
        <p:txBody>
          <a:bodyPr wrap="square" rtlCol="0">
            <a:spAutoFit/>
          </a:bodyPr>
          <a:lstStyle/>
          <a:p>
            <a:r>
              <a:rPr lang="en-US" sz="2800" b="1" dirty="0" smtClean="0">
                <a:solidFill>
                  <a:schemeClr val="bg1"/>
                </a:solidFill>
              </a:rPr>
              <a:t>Service Providers</a:t>
            </a:r>
            <a:endParaRPr lang="en-US" sz="2800" b="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4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1000" fill="hold"/>
                                        <p:tgtEl>
                                          <p:spTgt spid="25"/>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1000" fill="hold"/>
                                        <p:tgtEl>
                                          <p:spTgt spid="51"/>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1000" fill="hold"/>
                                        <p:tgtEl>
                                          <p:spTgt spid="50"/>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1000" fill="hold"/>
                                        <p:tgtEl>
                                          <p:spTgt spid="49"/>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0" nodeType="clickEffect">
                                  <p:stCondLst>
                                    <p:cond delay="0"/>
                                  </p:stCondLst>
                                  <p:childTnLst>
                                    <p:animScale>
                                      <p:cBhvr>
                                        <p:cTn id="26" dur="1000" fill="hold"/>
                                        <p:tgtEl>
                                          <p:spTgt spid="48"/>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23"/>
                                        </p:tgtEl>
                                        <p:attrNameLst>
                                          <p:attrName>fillcolor</p:attrName>
                                        </p:attrNameLst>
                                      </p:cBhvr>
                                      <p:to>
                                        <a:schemeClr val="accent2"/>
                                      </p:to>
                                    </p:animClr>
                                    <p:set>
                                      <p:cBhvr>
                                        <p:cTn id="31" dur="2000" fill="hold"/>
                                        <p:tgtEl>
                                          <p:spTgt spid="23"/>
                                        </p:tgtEl>
                                        <p:attrNameLst>
                                          <p:attrName>fill.type</p:attrName>
                                        </p:attrNameLst>
                                      </p:cBhvr>
                                      <p:to>
                                        <p:strVal val="solid"/>
                                      </p:to>
                                    </p:set>
                                    <p:set>
                                      <p:cBhvr>
                                        <p:cTn id="32" dur="2000" fill="hold"/>
                                        <p:tgtEl>
                                          <p:spTgt spid="23"/>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grpId="0" nodeType="clickEffect">
                                  <p:stCondLst>
                                    <p:cond delay="0"/>
                                  </p:stCondLst>
                                  <p:childTnLst>
                                    <p:animScale>
                                      <p:cBhvr>
                                        <p:cTn id="36" dur="1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5" grpId="0"/>
      <p:bldP spid="48" grpId="0"/>
      <p:bldP spid="49" grpId="0"/>
      <p:bldP spid="50" grpId="0"/>
      <p:bldP spid="51"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90600" y="0"/>
            <a:ext cx="7315200" cy="685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1905000" y="1066800"/>
            <a:ext cx="5410200" cy="5029200"/>
          </a:xfrm>
          <a:prstGeom prst="ellipse">
            <a:avLst/>
          </a:prstGeom>
          <a:solidFill>
            <a:schemeClr val="bg1"/>
          </a:solid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&amp; Triage</a:t>
            </a:r>
            <a:endParaRPr lang="en-US" dirty="0">
              <a:solidFill>
                <a:schemeClr val="tx1"/>
              </a:solidFill>
            </a:endParaRPr>
          </a:p>
        </p:txBody>
      </p:sp>
      <p:sp>
        <p:nvSpPr>
          <p:cNvPr id="6" name="TextBox 5"/>
          <p:cNvSpPr txBox="1"/>
          <p:nvPr/>
        </p:nvSpPr>
        <p:spPr>
          <a:xfrm rot="20524146">
            <a:off x="2359835" y="366386"/>
            <a:ext cx="2438400" cy="369332"/>
          </a:xfrm>
          <a:prstGeom prst="rect">
            <a:avLst/>
          </a:prstGeom>
          <a:noFill/>
        </p:spPr>
        <p:txBody>
          <a:bodyPr wrap="square" rtlCol="0">
            <a:spAutoFit/>
          </a:bodyPr>
          <a:lstStyle/>
          <a:p>
            <a:r>
              <a:rPr lang="en-US" dirty="0" smtClean="0">
                <a:solidFill>
                  <a:schemeClr val="bg1"/>
                </a:solidFill>
              </a:rPr>
              <a:t>Homeless Outreach</a:t>
            </a:r>
            <a:endParaRPr lang="en-US" dirty="0">
              <a:solidFill>
                <a:schemeClr val="bg1"/>
              </a:solidFill>
            </a:endParaRPr>
          </a:p>
        </p:txBody>
      </p:sp>
      <p:sp>
        <p:nvSpPr>
          <p:cNvPr id="7" name="Oval 6"/>
          <p:cNvSpPr/>
          <p:nvPr/>
        </p:nvSpPr>
        <p:spPr>
          <a:xfrm>
            <a:off x="3657600" y="2514600"/>
            <a:ext cx="2057400"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Coordinated Entry, Assessment &amp; Triage</a:t>
            </a:r>
            <a:endParaRPr lang="en-US" dirty="0"/>
          </a:p>
        </p:txBody>
      </p:sp>
      <p:sp>
        <p:nvSpPr>
          <p:cNvPr id="8" name="TextBox 7"/>
          <p:cNvSpPr txBox="1"/>
          <p:nvPr/>
        </p:nvSpPr>
        <p:spPr>
          <a:xfrm>
            <a:off x="4724400" y="1828800"/>
            <a:ext cx="1006301" cy="369332"/>
          </a:xfrm>
          <a:prstGeom prst="rect">
            <a:avLst/>
          </a:prstGeom>
          <a:noFill/>
        </p:spPr>
        <p:txBody>
          <a:bodyPr wrap="none" rtlCol="0">
            <a:spAutoFit/>
          </a:bodyPr>
          <a:lstStyle/>
          <a:p>
            <a:r>
              <a:rPr lang="en-US" dirty="0" smtClean="0"/>
              <a:t>Veterans</a:t>
            </a:r>
            <a:endParaRPr lang="en-US" dirty="0"/>
          </a:p>
        </p:txBody>
      </p:sp>
      <p:sp>
        <p:nvSpPr>
          <p:cNvPr id="9" name="TextBox 8"/>
          <p:cNvSpPr txBox="1"/>
          <p:nvPr/>
        </p:nvSpPr>
        <p:spPr>
          <a:xfrm>
            <a:off x="3429000" y="1828800"/>
            <a:ext cx="1134926" cy="369332"/>
          </a:xfrm>
          <a:prstGeom prst="rect">
            <a:avLst/>
          </a:prstGeom>
          <a:noFill/>
        </p:spPr>
        <p:txBody>
          <a:bodyPr wrap="none" rtlCol="0">
            <a:spAutoFit/>
          </a:bodyPr>
          <a:lstStyle/>
          <a:p>
            <a:r>
              <a:rPr lang="en-US" dirty="0" smtClean="0"/>
              <a:t>Transients</a:t>
            </a:r>
            <a:endParaRPr lang="en-US" dirty="0"/>
          </a:p>
        </p:txBody>
      </p:sp>
      <p:sp>
        <p:nvSpPr>
          <p:cNvPr id="10" name="TextBox 9"/>
          <p:cNvSpPr txBox="1"/>
          <p:nvPr/>
        </p:nvSpPr>
        <p:spPr>
          <a:xfrm>
            <a:off x="2438400" y="2514600"/>
            <a:ext cx="936667" cy="369332"/>
          </a:xfrm>
          <a:prstGeom prst="rect">
            <a:avLst/>
          </a:prstGeom>
          <a:noFill/>
        </p:spPr>
        <p:txBody>
          <a:bodyPr wrap="none" rtlCol="0">
            <a:spAutoFit/>
          </a:bodyPr>
          <a:lstStyle/>
          <a:p>
            <a:r>
              <a:rPr lang="en-US" dirty="0" smtClean="0"/>
              <a:t>Inmates</a:t>
            </a:r>
            <a:endParaRPr lang="en-US" dirty="0"/>
          </a:p>
        </p:txBody>
      </p:sp>
      <p:sp>
        <p:nvSpPr>
          <p:cNvPr id="11" name="TextBox 10"/>
          <p:cNvSpPr txBox="1"/>
          <p:nvPr/>
        </p:nvSpPr>
        <p:spPr>
          <a:xfrm>
            <a:off x="2362200" y="3276600"/>
            <a:ext cx="722057" cy="369332"/>
          </a:xfrm>
          <a:prstGeom prst="rect">
            <a:avLst/>
          </a:prstGeom>
          <a:noFill/>
        </p:spPr>
        <p:txBody>
          <a:bodyPr wrap="none" rtlCol="0">
            <a:spAutoFit/>
          </a:bodyPr>
          <a:lstStyle/>
          <a:p>
            <a:r>
              <a:rPr lang="en-US" dirty="0" smtClean="0"/>
              <a:t>Youth</a:t>
            </a:r>
            <a:endParaRPr lang="en-US" dirty="0"/>
          </a:p>
        </p:txBody>
      </p:sp>
      <p:sp>
        <p:nvSpPr>
          <p:cNvPr id="12" name="TextBox 11"/>
          <p:cNvSpPr txBox="1"/>
          <p:nvPr/>
        </p:nvSpPr>
        <p:spPr>
          <a:xfrm>
            <a:off x="2286000" y="4267200"/>
            <a:ext cx="1877886" cy="646331"/>
          </a:xfrm>
          <a:prstGeom prst="rect">
            <a:avLst/>
          </a:prstGeom>
          <a:noFill/>
        </p:spPr>
        <p:txBody>
          <a:bodyPr wrap="none" rtlCol="0">
            <a:spAutoFit/>
          </a:bodyPr>
          <a:lstStyle/>
          <a:p>
            <a:r>
              <a:rPr lang="en-US" dirty="0" smtClean="0"/>
              <a:t>In-Crisis &amp; At-Risk</a:t>
            </a:r>
          </a:p>
          <a:p>
            <a:r>
              <a:rPr lang="en-US" dirty="0" smtClean="0"/>
              <a:t>(Newly Homeless)</a:t>
            </a:r>
            <a:endParaRPr lang="en-US" dirty="0"/>
          </a:p>
        </p:txBody>
      </p:sp>
      <p:sp>
        <p:nvSpPr>
          <p:cNvPr id="13" name="TextBox 12"/>
          <p:cNvSpPr txBox="1"/>
          <p:nvPr/>
        </p:nvSpPr>
        <p:spPr>
          <a:xfrm>
            <a:off x="5791200" y="2743200"/>
            <a:ext cx="1363963" cy="646331"/>
          </a:xfrm>
          <a:prstGeom prst="rect">
            <a:avLst/>
          </a:prstGeom>
          <a:noFill/>
        </p:spPr>
        <p:txBody>
          <a:bodyPr wrap="none" rtlCol="0">
            <a:spAutoFit/>
          </a:bodyPr>
          <a:lstStyle/>
          <a:p>
            <a:r>
              <a:rPr lang="en-US" dirty="0" smtClean="0"/>
              <a:t>Vulnerable</a:t>
            </a:r>
          </a:p>
          <a:p>
            <a:r>
              <a:rPr lang="en-US" dirty="0" smtClean="0"/>
              <a:t>Non-Chronic</a:t>
            </a:r>
            <a:endParaRPr lang="en-US" dirty="0"/>
          </a:p>
        </p:txBody>
      </p:sp>
      <p:sp>
        <p:nvSpPr>
          <p:cNvPr id="14" name="TextBox 13"/>
          <p:cNvSpPr txBox="1"/>
          <p:nvPr/>
        </p:nvSpPr>
        <p:spPr>
          <a:xfrm>
            <a:off x="4191000" y="4724400"/>
            <a:ext cx="1867306" cy="923330"/>
          </a:xfrm>
          <a:prstGeom prst="rect">
            <a:avLst/>
          </a:prstGeom>
          <a:noFill/>
        </p:spPr>
        <p:txBody>
          <a:bodyPr wrap="none" rtlCol="0">
            <a:spAutoFit/>
          </a:bodyPr>
          <a:lstStyle/>
          <a:p>
            <a:r>
              <a:rPr lang="en-US" dirty="0" smtClean="0"/>
              <a:t>Chronic Homeless</a:t>
            </a:r>
          </a:p>
          <a:p>
            <a:r>
              <a:rPr lang="en-US" dirty="0" smtClean="0"/>
              <a:t>-Mentally Ill</a:t>
            </a:r>
          </a:p>
          <a:p>
            <a:r>
              <a:rPr lang="en-US" dirty="0" smtClean="0"/>
              <a:t>-Substance Abuse</a:t>
            </a:r>
            <a:endParaRPr lang="en-US" dirty="0"/>
          </a:p>
        </p:txBody>
      </p:sp>
      <p:sp>
        <p:nvSpPr>
          <p:cNvPr id="15" name="TextBox 14"/>
          <p:cNvSpPr txBox="1"/>
          <p:nvPr/>
        </p:nvSpPr>
        <p:spPr>
          <a:xfrm>
            <a:off x="5562600" y="4038600"/>
            <a:ext cx="1465658" cy="646331"/>
          </a:xfrm>
          <a:prstGeom prst="rect">
            <a:avLst/>
          </a:prstGeom>
          <a:noFill/>
        </p:spPr>
        <p:txBody>
          <a:bodyPr wrap="none" rtlCol="0">
            <a:spAutoFit/>
          </a:bodyPr>
          <a:lstStyle/>
          <a:p>
            <a:r>
              <a:rPr lang="en-US" dirty="0" smtClean="0"/>
              <a:t>Families with </a:t>
            </a:r>
          </a:p>
          <a:p>
            <a:r>
              <a:rPr lang="en-US" dirty="0" smtClean="0"/>
              <a:t>Children</a:t>
            </a:r>
            <a:endParaRPr lang="en-US" dirty="0"/>
          </a:p>
        </p:txBody>
      </p:sp>
      <p:sp>
        <p:nvSpPr>
          <p:cNvPr id="16" name="TextBox 15"/>
          <p:cNvSpPr txBox="1"/>
          <p:nvPr/>
        </p:nvSpPr>
        <p:spPr>
          <a:xfrm rot="984195">
            <a:off x="4726925" y="565381"/>
            <a:ext cx="2438400" cy="369332"/>
          </a:xfrm>
          <a:prstGeom prst="rect">
            <a:avLst/>
          </a:prstGeom>
          <a:noFill/>
        </p:spPr>
        <p:txBody>
          <a:bodyPr wrap="square" rtlCol="0">
            <a:spAutoFit/>
          </a:bodyPr>
          <a:lstStyle/>
          <a:p>
            <a:r>
              <a:rPr lang="en-US" dirty="0" smtClean="0">
                <a:solidFill>
                  <a:schemeClr val="bg1"/>
                </a:solidFill>
              </a:rPr>
              <a:t>General Public</a:t>
            </a:r>
            <a:endParaRPr lang="en-US" dirty="0">
              <a:solidFill>
                <a:schemeClr val="bg1"/>
              </a:solidFill>
            </a:endParaRPr>
          </a:p>
        </p:txBody>
      </p:sp>
      <p:sp>
        <p:nvSpPr>
          <p:cNvPr id="17" name="TextBox 16"/>
          <p:cNvSpPr txBox="1"/>
          <p:nvPr/>
        </p:nvSpPr>
        <p:spPr>
          <a:xfrm rot="18029850">
            <a:off x="549263" y="1797778"/>
            <a:ext cx="2438400" cy="369332"/>
          </a:xfrm>
          <a:prstGeom prst="rect">
            <a:avLst/>
          </a:prstGeom>
          <a:noFill/>
        </p:spPr>
        <p:txBody>
          <a:bodyPr wrap="square" rtlCol="0">
            <a:spAutoFit/>
          </a:bodyPr>
          <a:lstStyle/>
          <a:p>
            <a:r>
              <a:rPr lang="en-US" dirty="0" smtClean="0">
                <a:solidFill>
                  <a:schemeClr val="bg1"/>
                </a:solidFill>
              </a:rPr>
              <a:t>Shelter (CM &amp; Staff)</a:t>
            </a:r>
            <a:endParaRPr lang="en-US" dirty="0">
              <a:solidFill>
                <a:schemeClr val="bg1"/>
              </a:solidFill>
            </a:endParaRPr>
          </a:p>
        </p:txBody>
      </p:sp>
      <p:sp>
        <p:nvSpPr>
          <p:cNvPr id="18" name="TextBox 17"/>
          <p:cNvSpPr txBox="1"/>
          <p:nvPr/>
        </p:nvSpPr>
        <p:spPr>
          <a:xfrm rot="3386163">
            <a:off x="6229791" y="2233904"/>
            <a:ext cx="2816556" cy="369332"/>
          </a:xfrm>
          <a:prstGeom prst="rect">
            <a:avLst/>
          </a:prstGeom>
          <a:noFill/>
        </p:spPr>
        <p:txBody>
          <a:bodyPr wrap="square" rtlCol="0">
            <a:spAutoFit/>
          </a:bodyPr>
          <a:lstStyle/>
          <a:p>
            <a:r>
              <a:rPr lang="en-US" dirty="0" smtClean="0">
                <a:solidFill>
                  <a:schemeClr val="bg1"/>
                </a:solidFill>
              </a:rPr>
              <a:t>Homeless Providers</a:t>
            </a:r>
            <a:endParaRPr lang="en-US" dirty="0">
              <a:solidFill>
                <a:schemeClr val="bg1"/>
              </a:solidFill>
            </a:endParaRPr>
          </a:p>
        </p:txBody>
      </p:sp>
      <p:sp>
        <p:nvSpPr>
          <p:cNvPr id="19" name="TextBox 18"/>
          <p:cNvSpPr txBox="1"/>
          <p:nvPr/>
        </p:nvSpPr>
        <p:spPr>
          <a:xfrm>
            <a:off x="685800" y="5029200"/>
            <a:ext cx="1222707" cy="369332"/>
          </a:xfrm>
          <a:prstGeom prst="rect">
            <a:avLst/>
          </a:prstGeom>
          <a:noFill/>
        </p:spPr>
        <p:txBody>
          <a:bodyPr wrap="none" rtlCol="0">
            <a:spAutoFit/>
          </a:bodyPr>
          <a:lstStyle/>
          <a:p>
            <a:r>
              <a:rPr lang="en-US" b="1" dirty="0" smtClean="0"/>
              <a:t>Healthcare</a:t>
            </a:r>
          </a:p>
        </p:txBody>
      </p:sp>
      <p:sp>
        <p:nvSpPr>
          <p:cNvPr id="20" name="TextBox 19"/>
          <p:cNvSpPr txBox="1"/>
          <p:nvPr/>
        </p:nvSpPr>
        <p:spPr>
          <a:xfrm>
            <a:off x="228600" y="5943600"/>
            <a:ext cx="2846677" cy="369332"/>
          </a:xfrm>
          <a:prstGeom prst="rect">
            <a:avLst/>
          </a:prstGeom>
          <a:noFill/>
        </p:spPr>
        <p:txBody>
          <a:bodyPr wrap="none" rtlCol="0">
            <a:spAutoFit/>
          </a:bodyPr>
          <a:lstStyle/>
          <a:p>
            <a:r>
              <a:rPr lang="en-US" b="1" dirty="0" smtClean="0"/>
              <a:t>Substance Abuse Treatment</a:t>
            </a:r>
            <a:endParaRPr lang="en-US" b="1" dirty="0"/>
          </a:p>
        </p:txBody>
      </p:sp>
      <p:sp>
        <p:nvSpPr>
          <p:cNvPr id="21" name="TextBox 20"/>
          <p:cNvSpPr txBox="1"/>
          <p:nvPr/>
        </p:nvSpPr>
        <p:spPr>
          <a:xfrm>
            <a:off x="7086600" y="5486400"/>
            <a:ext cx="1684307" cy="369332"/>
          </a:xfrm>
          <a:prstGeom prst="rect">
            <a:avLst/>
          </a:prstGeom>
          <a:noFill/>
        </p:spPr>
        <p:txBody>
          <a:bodyPr wrap="none" rtlCol="0">
            <a:spAutoFit/>
          </a:bodyPr>
          <a:lstStyle/>
          <a:p>
            <a:r>
              <a:rPr lang="en-US" b="1" dirty="0" smtClean="0"/>
              <a:t>Psychiatric Care</a:t>
            </a:r>
          </a:p>
        </p:txBody>
      </p:sp>
      <p:sp>
        <p:nvSpPr>
          <p:cNvPr id="22" name="TextBox 21"/>
          <p:cNvSpPr txBox="1"/>
          <p:nvPr/>
        </p:nvSpPr>
        <p:spPr>
          <a:xfrm>
            <a:off x="7321257" y="4495800"/>
            <a:ext cx="1850122" cy="369332"/>
          </a:xfrm>
          <a:prstGeom prst="rect">
            <a:avLst/>
          </a:prstGeom>
          <a:noFill/>
        </p:spPr>
        <p:txBody>
          <a:bodyPr wrap="none" rtlCol="0">
            <a:spAutoFit/>
          </a:bodyPr>
          <a:lstStyle/>
          <a:p>
            <a:r>
              <a:rPr lang="en-US" b="1" dirty="0" smtClean="0"/>
              <a:t>Veterans Services</a:t>
            </a:r>
            <a:endParaRPr lang="en-US" b="1" dirty="0"/>
          </a:p>
        </p:txBody>
      </p:sp>
      <p:sp>
        <p:nvSpPr>
          <p:cNvPr id="23" name="TextBox 22"/>
          <p:cNvSpPr txBox="1"/>
          <p:nvPr/>
        </p:nvSpPr>
        <p:spPr>
          <a:xfrm>
            <a:off x="7140555" y="609600"/>
            <a:ext cx="1774845" cy="369332"/>
          </a:xfrm>
          <a:prstGeom prst="rect">
            <a:avLst/>
          </a:prstGeom>
          <a:noFill/>
        </p:spPr>
        <p:txBody>
          <a:bodyPr wrap="none" rtlCol="0">
            <a:spAutoFit/>
          </a:bodyPr>
          <a:lstStyle/>
          <a:p>
            <a:r>
              <a:rPr lang="en-US" b="1" dirty="0" smtClean="0"/>
              <a:t>Housing Support</a:t>
            </a:r>
            <a:endParaRPr lang="en-US" b="1" dirty="0"/>
          </a:p>
        </p:txBody>
      </p:sp>
      <p:sp>
        <p:nvSpPr>
          <p:cNvPr id="24" name="TextBox 23"/>
          <p:cNvSpPr txBox="1"/>
          <p:nvPr/>
        </p:nvSpPr>
        <p:spPr>
          <a:xfrm>
            <a:off x="5867400" y="6248400"/>
            <a:ext cx="2217017" cy="369332"/>
          </a:xfrm>
          <a:prstGeom prst="rect">
            <a:avLst/>
          </a:prstGeom>
          <a:noFill/>
        </p:spPr>
        <p:txBody>
          <a:bodyPr wrap="none" rtlCol="0">
            <a:spAutoFit/>
          </a:bodyPr>
          <a:lstStyle/>
          <a:p>
            <a:r>
              <a:rPr lang="en-US" b="1" dirty="0" smtClean="0"/>
              <a:t>Employment Support</a:t>
            </a:r>
            <a:endParaRPr lang="en-US" b="1" dirty="0"/>
          </a:p>
        </p:txBody>
      </p:sp>
      <p:sp>
        <p:nvSpPr>
          <p:cNvPr id="25" name="TextBox 24"/>
          <p:cNvSpPr txBox="1"/>
          <p:nvPr/>
        </p:nvSpPr>
        <p:spPr>
          <a:xfrm>
            <a:off x="152400" y="4114800"/>
            <a:ext cx="1719573" cy="369332"/>
          </a:xfrm>
          <a:prstGeom prst="rect">
            <a:avLst/>
          </a:prstGeom>
          <a:noFill/>
        </p:spPr>
        <p:txBody>
          <a:bodyPr wrap="none" rtlCol="0">
            <a:spAutoFit/>
          </a:bodyPr>
          <a:lstStyle/>
          <a:p>
            <a:r>
              <a:rPr lang="en-US" b="1" dirty="0" smtClean="0"/>
              <a:t>Legal Assistance</a:t>
            </a:r>
            <a:endParaRPr lang="en-US" b="1" dirty="0"/>
          </a:p>
        </p:txBody>
      </p:sp>
      <p:sp>
        <p:nvSpPr>
          <p:cNvPr id="26" name="TextBox 25"/>
          <p:cNvSpPr txBox="1"/>
          <p:nvPr/>
        </p:nvSpPr>
        <p:spPr>
          <a:xfrm>
            <a:off x="990600" y="228600"/>
            <a:ext cx="1959383" cy="369332"/>
          </a:xfrm>
          <a:prstGeom prst="rect">
            <a:avLst/>
          </a:prstGeom>
          <a:noFill/>
        </p:spPr>
        <p:txBody>
          <a:bodyPr wrap="none" rtlCol="0">
            <a:spAutoFit/>
          </a:bodyPr>
          <a:lstStyle/>
          <a:p>
            <a:r>
              <a:rPr lang="en-US" b="1" dirty="0" smtClean="0"/>
              <a:t>Case Management</a:t>
            </a:r>
            <a:endParaRPr lang="en-US" b="1" dirty="0"/>
          </a:p>
        </p:txBody>
      </p:sp>
      <p:sp>
        <p:nvSpPr>
          <p:cNvPr id="27" name="TextBox 26"/>
          <p:cNvSpPr txBox="1"/>
          <p:nvPr/>
        </p:nvSpPr>
        <p:spPr>
          <a:xfrm>
            <a:off x="0" y="914400"/>
            <a:ext cx="1960793" cy="369332"/>
          </a:xfrm>
          <a:prstGeom prst="rect">
            <a:avLst/>
          </a:prstGeom>
          <a:noFill/>
        </p:spPr>
        <p:txBody>
          <a:bodyPr wrap="none" rtlCol="0">
            <a:spAutoFit/>
          </a:bodyPr>
          <a:lstStyle/>
          <a:p>
            <a:r>
              <a:rPr lang="en-US" b="1" dirty="0" smtClean="0"/>
              <a:t>Emergency Shelter</a:t>
            </a:r>
            <a:endParaRPr lang="en-US" b="1" dirty="0"/>
          </a:p>
        </p:txBody>
      </p:sp>
      <p:sp>
        <p:nvSpPr>
          <p:cNvPr id="29" name="TextBox 28"/>
          <p:cNvSpPr txBox="1"/>
          <p:nvPr/>
        </p:nvSpPr>
        <p:spPr>
          <a:xfrm>
            <a:off x="381000" y="1752600"/>
            <a:ext cx="1129989" cy="369332"/>
          </a:xfrm>
          <a:prstGeom prst="rect">
            <a:avLst/>
          </a:prstGeom>
          <a:noFill/>
        </p:spPr>
        <p:txBody>
          <a:bodyPr wrap="none" rtlCol="0">
            <a:spAutoFit/>
          </a:bodyPr>
          <a:lstStyle/>
          <a:p>
            <a:r>
              <a:rPr lang="en-US" b="1" dirty="0" smtClean="0"/>
              <a:t>Education</a:t>
            </a:r>
            <a:endParaRPr lang="en-US" b="1" dirty="0"/>
          </a:p>
        </p:txBody>
      </p:sp>
      <p:cxnSp>
        <p:nvCxnSpPr>
          <p:cNvPr id="31" name="Straight Arrow Connector 30"/>
          <p:cNvCxnSpPr/>
          <p:nvPr/>
        </p:nvCxnSpPr>
        <p:spPr>
          <a:xfrm flipH="1">
            <a:off x="5257800" y="990600"/>
            <a:ext cx="76200" cy="3810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905000" y="609600"/>
            <a:ext cx="2057400" cy="2362200"/>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781800" y="2209800"/>
            <a:ext cx="304800" cy="3048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276600" y="1143000"/>
            <a:ext cx="152400" cy="3810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981200" y="2438400"/>
            <a:ext cx="304800" cy="2286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762000" y="3810000"/>
            <a:ext cx="3124200" cy="0"/>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105400" y="3810000"/>
            <a:ext cx="3505200" cy="0"/>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5257800" y="304800"/>
            <a:ext cx="1752600" cy="2971800"/>
          </a:xfrm>
          <a:prstGeom prst="straightConnector1">
            <a:avLst/>
          </a:prstGeom>
          <a:ln w="3492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648200" y="2362200"/>
            <a:ext cx="0" cy="3048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5486400" y="3200400"/>
            <a:ext cx="304800" cy="1524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505200" y="3200400"/>
            <a:ext cx="381000" cy="1524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724400" y="4267200"/>
            <a:ext cx="0" cy="3048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0" cy="707886"/>
          </a:xfrm>
          <a:prstGeom prst="rect">
            <a:avLst/>
          </a:prstGeom>
          <a:noFill/>
        </p:spPr>
        <p:txBody>
          <a:bodyPr wrap="square" rtlCol="0">
            <a:spAutoFit/>
          </a:bodyPr>
          <a:lstStyle/>
          <a:p>
            <a:pPr algn="ctr"/>
            <a:r>
              <a:rPr lang="en-US" sz="4000" b="1" dirty="0" smtClean="0">
                <a:solidFill>
                  <a:srgbClr val="FF0000"/>
                </a:solidFill>
              </a:rPr>
              <a:t>THE CHALLENGE</a:t>
            </a:r>
            <a:endParaRPr lang="en-US" sz="4000" b="1" dirty="0" smtClean="0"/>
          </a:p>
        </p:txBody>
      </p:sp>
      <p:pic>
        <p:nvPicPr>
          <p:cNvPr id="7170" name="Picture 2" descr="C:\Users\kimoc\Desktop\iPhone_5s_iOS7-hd-wallpapers-1080p1.jpg"/>
          <p:cNvPicPr>
            <a:picLocks noChangeAspect="1" noChangeArrowheads="1"/>
          </p:cNvPicPr>
          <p:nvPr/>
        </p:nvPicPr>
        <p:blipFill>
          <a:blip r:embed="rId3" cstate="print"/>
          <a:srcRect/>
          <a:stretch>
            <a:fillRect/>
          </a:stretch>
        </p:blipFill>
        <p:spPr bwMode="auto">
          <a:xfrm>
            <a:off x="381000" y="2286000"/>
            <a:ext cx="3048000" cy="1940560"/>
          </a:xfrm>
          <a:prstGeom prst="rect">
            <a:avLst/>
          </a:prstGeom>
          <a:noFill/>
        </p:spPr>
      </p:pic>
      <p:sp>
        <p:nvSpPr>
          <p:cNvPr id="4" name="Right Arrow 3"/>
          <p:cNvSpPr/>
          <p:nvPr/>
        </p:nvSpPr>
        <p:spPr>
          <a:xfrm>
            <a:off x="3886200" y="2971800"/>
            <a:ext cx="8382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descr="\\ihsfiles\Directors\Marketing &amp; Communications\Photography\IHS Photos for Publications (high-quality)\Outreach Program\Nimitz Viaduct\Nimitz 0055.JPG"/>
          <p:cNvPicPr>
            <a:picLocks noChangeAspect="1" noChangeArrowheads="1"/>
          </p:cNvPicPr>
          <p:nvPr/>
        </p:nvPicPr>
        <p:blipFill>
          <a:blip r:embed="rId4" cstate="print"/>
          <a:srcRect/>
          <a:stretch>
            <a:fillRect/>
          </a:stretch>
        </p:blipFill>
        <p:spPr bwMode="auto">
          <a:xfrm>
            <a:off x="5257800" y="2209800"/>
            <a:ext cx="3200697" cy="2133600"/>
          </a:xfrm>
          <a:prstGeom prst="rect">
            <a:avLst/>
          </a:prstGeom>
          <a:noFill/>
        </p:spPr>
      </p:pic>
      <p:sp>
        <p:nvSpPr>
          <p:cNvPr id="6" name="TextBox 5"/>
          <p:cNvSpPr txBox="1"/>
          <p:nvPr/>
        </p:nvSpPr>
        <p:spPr>
          <a:xfrm>
            <a:off x="0" y="4648200"/>
            <a:ext cx="9144000" cy="1077218"/>
          </a:xfrm>
          <a:prstGeom prst="rect">
            <a:avLst/>
          </a:prstGeom>
          <a:noFill/>
        </p:spPr>
        <p:txBody>
          <a:bodyPr wrap="square" rtlCol="0">
            <a:spAutoFit/>
          </a:bodyPr>
          <a:lstStyle/>
          <a:p>
            <a:pPr algn="ctr"/>
            <a:r>
              <a:rPr lang="en-US" sz="3200" b="1" dirty="0" smtClean="0">
                <a:solidFill>
                  <a:srgbClr val="FF0000"/>
                </a:solidFill>
              </a:rPr>
              <a:t>HELP</a:t>
            </a:r>
            <a:r>
              <a:rPr lang="en-US" sz="3200" b="1" dirty="0" smtClean="0"/>
              <a:t> Homeless </a:t>
            </a:r>
            <a:r>
              <a:rPr lang="en-US" sz="3200" b="1" dirty="0" smtClean="0">
                <a:solidFill>
                  <a:srgbClr val="FF0000"/>
                </a:solidFill>
              </a:rPr>
              <a:t>Outreach Teams </a:t>
            </a:r>
            <a:r>
              <a:rPr lang="en-US" sz="3200" b="1" dirty="0" smtClean="0"/>
              <a:t>Efficiently </a:t>
            </a:r>
            <a:r>
              <a:rPr lang="en-US" sz="3200" b="1" dirty="0" smtClean="0">
                <a:solidFill>
                  <a:srgbClr val="FF0000"/>
                </a:solidFill>
              </a:rPr>
              <a:t>Respond</a:t>
            </a:r>
            <a:r>
              <a:rPr lang="en-US" sz="3200" b="1" dirty="0" smtClean="0"/>
              <a:t> to Community Referrals Through Use of Mobile Apps </a:t>
            </a:r>
            <a:endParaRPr lang="en-US" sz="32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0" cy="707886"/>
          </a:xfrm>
          <a:prstGeom prst="rect">
            <a:avLst/>
          </a:prstGeom>
          <a:noFill/>
        </p:spPr>
        <p:txBody>
          <a:bodyPr wrap="square" rtlCol="0">
            <a:spAutoFit/>
          </a:bodyPr>
          <a:lstStyle/>
          <a:p>
            <a:pPr algn="ctr"/>
            <a:r>
              <a:rPr lang="en-US" sz="4000" b="1" dirty="0" smtClean="0">
                <a:solidFill>
                  <a:srgbClr val="FF0000"/>
                </a:solidFill>
              </a:rPr>
              <a:t>THE CHALLENGE</a:t>
            </a:r>
            <a:endParaRPr lang="en-US" sz="4000" b="1" dirty="0" smtClean="0"/>
          </a:p>
        </p:txBody>
      </p:sp>
      <p:pic>
        <p:nvPicPr>
          <p:cNvPr id="7170" name="Picture 2" descr="C:\Users\kimoc\Desktop\iPhone_5s_iOS7-hd-wallpapers-1080p1.jpg"/>
          <p:cNvPicPr>
            <a:picLocks noChangeAspect="1" noChangeArrowheads="1"/>
          </p:cNvPicPr>
          <p:nvPr/>
        </p:nvPicPr>
        <p:blipFill>
          <a:blip r:embed="rId3" cstate="print"/>
          <a:srcRect/>
          <a:stretch>
            <a:fillRect/>
          </a:stretch>
        </p:blipFill>
        <p:spPr bwMode="auto">
          <a:xfrm>
            <a:off x="381000" y="2286000"/>
            <a:ext cx="3048000" cy="1940560"/>
          </a:xfrm>
          <a:prstGeom prst="rect">
            <a:avLst/>
          </a:prstGeom>
          <a:noFill/>
        </p:spPr>
      </p:pic>
      <p:sp>
        <p:nvSpPr>
          <p:cNvPr id="4" name="Right Arrow 3"/>
          <p:cNvSpPr/>
          <p:nvPr/>
        </p:nvSpPr>
        <p:spPr>
          <a:xfrm>
            <a:off x="3886200" y="2971800"/>
            <a:ext cx="8382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descr="\\ihsfiles\Directors\Marketing &amp; Communications\Photography\IHS Photos for Publications (high-quality)\Outreach Program\Nimitz Viaduct\Nimitz 0055.JPG"/>
          <p:cNvPicPr>
            <a:picLocks noChangeAspect="1" noChangeArrowheads="1"/>
          </p:cNvPicPr>
          <p:nvPr/>
        </p:nvPicPr>
        <p:blipFill>
          <a:blip r:embed="rId4" cstate="print"/>
          <a:srcRect/>
          <a:stretch>
            <a:fillRect/>
          </a:stretch>
        </p:blipFill>
        <p:spPr bwMode="auto">
          <a:xfrm>
            <a:off x="5257800" y="2209800"/>
            <a:ext cx="3200697" cy="2133600"/>
          </a:xfrm>
          <a:prstGeom prst="rect">
            <a:avLst/>
          </a:prstGeom>
          <a:noFill/>
        </p:spPr>
      </p:pic>
      <p:sp>
        <p:nvSpPr>
          <p:cNvPr id="6" name="TextBox 5"/>
          <p:cNvSpPr txBox="1"/>
          <p:nvPr/>
        </p:nvSpPr>
        <p:spPr>
          <a:xfrm>
            <a:off x="0" y="4648200"/>
            <a:ext cx="9144000" cy="584775"/>
          </a:xfrm>
          <a:prstGeom prst="rect">
            <a:avLst/>
          </a:prstGeom>
          <a:noFill/>
        </p:spPr>
        <p:txBody>
          <a:bodyPr wrap="square" rtlCol="0">
            <a:spAutoFit/>
          </a:bodyPr>
          <a:lstStyle/>
          <a:p>
            <a:pPr algn="ctr"/>
            <a:r>
              <a:rPr lang="en-US" sz="3200" b="1" dirty="0" smtClean="0">
                <a:solidFill>
                  <a:srgbClr val="FF0000"/>
                </a:solidFill>
              </a:rPr>
              <a:t>BE PART OF THE SOLUTION</a:t>
            </a:r>
            <a:endParaRPr lang="en-US" sz="32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457200"/>
            <a:ext cx="2724207" cy="830997"/>
          </a:xfrm>
          <a:prstGeom prst="rect">
            <a:avLst/>
          </a:prstGeom>
          <a:noFill/>
        </p:spPr>
        <p:txBody>
          <a:bodyPr wrap="none" rtlCol="0">
            <a:spAutoFit/>
          </a:bodyPr>
          <a:lstStyle/>
          <a:p>
            <a:r>
              <a:rPr lang="en-US" sz="4800" b="1" dirty="0" smtClean="0"/>
              <a:t>MAHALO</a:t>
            </a:r>
            <a:r>
              <a:rPr lang="en-US" sz="4800" b="1" dirty="0" smtClean="0"/>
              <a:t>!</a:t>
            </a:r>
            <a:endParaRPr lang="en-US" sz="4800" b="1" dirty="0"/>
          </a:p>
        </p:txBody>
      </p:sp>
      <p:pic>
        <p:nvPicPr>
          <p:cNvPr id="7170" name="Picture 2" descr="C:\Users\kimoc\Desktop\DSC_0122.JPG"/>
          <p:cNvPicPr>
            <a:picLocks noChangeAspect="1" noChangeArrowheads="1"/>
          </p:cNvPicPr>
          <p:nvPr/>
        </p:nvPicPr>
        <p:blipFill>
          <a:blip r:embed="rId3" cstate="print"/>
          <a:srcRect/>
          <a:stretch>
            <a:fillRect/>
          </a:stretch>
        </p:blipFill>
        <p:spPr bwMode="auto">
          <a:xfrm>
            <a:off x="1447800" y="1524000"/>
            <a:ext cx="5900737" cy="3949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0" cy="707886"/>
          </a:xfrm>
          <a:prstGeom prst="rect">
            <a:avLst/>
          </a:prstGeom>
          <a:noFill/>
        </p:spPr>
        <p:txBody>
          <a:bodyPr wrap="square" rtlCol="0">
            <a:spAutoFit/>
          </a:bodyPr>
          <a:lstStyle/>
          <a:p>
            <a:pPr algn="ctr"/>
            <a:r>
              <a:rPr lang="en-US" sz="4000" b="1" dirty="0" smtClean="0">
                <a:solidFill>
                  <a:srgbClr val="FF0000"/>
                </a:solidFill>
              </a:rPr>
              <a:t>THE CHALLENGE</a:t>
            </a:r>
            <a:endParaRPr lang="en-US" sz="4000" b="1" dirty="0" smtClean="0"/>
          </a:p>
        </p:txBody>
      </p:sp>
      <p:pic>
        <p:nvPicPr>
          <p:cNvPr id="7170" name="Picture 2" descr="C:\Users\kimoc\Desktop\iPhone_5s_iOS7-hd-wallpapers-1080p1.jpg"/>
          <p:cNvPicPr>
            <a:picLocks noChangeAspect="1" noChangeArrowheads="1"/>
          </p:cNvPicPr>
          <p:nvPr/>
        </p:nvPicPr>
        <p:blipFill>
          <a:blip r:embed="rId3" cstate="print"/>
          <a:srcRect/>
          <a:stretch>
            <a:fillRect/>
          </a:stretch>
        </p:blipFill>
        <p:spPr bwMode="auto">
          <a:xfrm>
            <a:off x="381000" y="2286000"/>
            <a:ext cx="3048000" cy="1940560"/>
          </a:xfrm>
          <a:prstGeom prst="rect">
            <a:avLst/>
          </a:prstGeom>
          <a:noFill/>
        </p:spPr>
      </p:pic>
      <p:sp>
        <p:nvSpPr>
          <p:cNvPr id="4" name="Right Arrow 3"/>
          <p:cNvSpPr/>
          <p:nvPr/>
        </p:nvSpPr>
        <p:spPr>
          <a:xfrm>
            <a:off x="3886200" y="2971800"/>
            <a:ext cx="838200" cy="4572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descr="\\ihsfiles\Directors\Marketing &amp; Communications\Photography\IHS Photos for Publications (high-quality)\Outreach Program\Nimitz Viaduct\Nimitz 0055.JPG"/>
          <p:cNvPicPr>
            <a:picLocks noChangeAspect="1" noChangeArrowheads="1"/>
          </p:cNvPicPr>
          <p:nvPr/>
        </p:nvPicPr>
        <p:blipFill>
          <a:blip r:embed="rId4" cstate="print"/>
          <a:srcRect/>
          <a:stretch>
            <a:fillRect/>
          </a:stretch>
        </p:blipFill>
        <p:spPr bwMode="auto">
          <a:xfrm>
            <a:off x="5257800" y="2209800"/>
            <a:ext cx="3200697" cy="2133600"/>
          </a:xfrm>
          <a:prstGeom prst="rect">
            <a:avLst/>
          </a:prstGeom>
          <a:noFill/>
        </p:spPr>
      </p:pic>
      <p:sp>
        <p:nvSpPr>
          <p:cNvPr id="6" name="TextBox 5"/>
          <p:cNvSpPr txBox="1"/>
          <p:nvPr/>
        </p:nvSpPr>
        <p:spPr>
          <a:xfrm>
            <a:off x="0" y="4648200"/>
            <a:ext cx="9144000" cy="1077218"/>
          </a:xfrm>
          <a:prstGeom prst="rect">
            <a:avLst/>
          </a:prstGeom>
          <a:noFill/>
        </p:spPr>
        <p:txBody>
          <a:bodyPr wrap="square" rtlCol="0">
            <a:spAutoFit/>
          </a:bodyPr>
          <a:lstStyle/>
          <a:p>
            <a:pPr algn="ctr"/>
            <a:r>
              <a:rPr lang="en-US" sz="3200" b="1" dirty="0" smtClean="0">
                <a:solidFill>
                  <a:srgbClr val="FF0000"/>
                </a:solidFill>
              </a:rPr>
              <a:t>HELP</a:t>
            </a:r>
            <a:r>
              <a:rPr lang="en-US" sz="3200" b="1" dirty="0" smtClean="0"/>
              <a:t> Homeless </a:t>
            </a:r>
            <a:r>
              <a:rPr lang="en-US" sz="3200" b="1" dirty="0" smtClean="0">
                <a:solidFill>
                  <a:srgbClr val="FF0000"/>
                </a:solidFill>
              </a:rPr>
              <a:t>Outreach Teams </a:t>
            </a:r>
            <a:r>
              <a:rPr lang="en-US" sz="3200" b="1" dirty="0" smtClean="0"/>
              <a:t>Efficiently </a:t>
            </a:r>
            <a:r>
              <a:rPr lang="en-US" sz="3200" b="1" dirty="0" smtClean="0">
                <a:solidFill>
                  <a:srgbClr val="FF0000"/>
                </a:solidFill>
              </a:rPr>
              <a:t>Respond</a:t>
            </a:r>
            <a:r>
              <a:rPr lang="en-US" sz="3200" b="1" dirty="0" smtClean="0"/>
              <a:t> to Community Referrals Through Use of Mobile Apps </a:t>
            </a:r>
            <a:endParaRPr lang="en-US" sz="3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590800"/>
            <a:ext cx="9144000" cy="1938992"/>
          </a:xfrm>
          <a:prstGeom prst="rect">
            <a:avLst/>
          </a:prstGeom>
          <a:noFill/>
        </p:spPr>
        <p:txBody>
          <a:bodyPr wrap="square" rtlCol="0">
            <a:spAutoFit/>
          </a:bodyPr>
          <a:lstStyle/>
          <a:p>
            <a:pPr algn="ctr"/>
            <a:r>
              <a:rPr lang="en-US" sz="4000" b="1" dirty="0" smtClean="0">
                <a:solidFill>
                  <a:srgbClr val="FF0000"/>
                </a:solidFill>
              </a:rPr>
              <a:t>WHY</a:t>
            </a:r>
            <a:r>
              <a:rPr lang="en-US" sz="4000" b="1" dirty="0" smtClean="0"/>
              <a:t> IS A MOBILE OUTREACH TOOL </a:t>
            </a:r>
            <a:r>
              <a:rPr lang="en-US" sz="4000" b="1" dirty="0" smtClean="0">
                <a:solidFill>
                  <a:srgbClr val="FF0000"/>
                </a:solidFill>
              </a:rPr>
              <a:t>IMPORTANT</a:t>
            </a:r>
            <a:r>
              <a:rPr lang="en-US" sz="4000" b="1" dirty="0" smtClean="0"/>
              <a:t> AND </a:t>
            </a:r>
            <a:r>
              <a:rPr lang="en-US" sz="4000" b="1" dirty="0" smtClean="0">
                <a:solidFill>
                  <a:srgbClr val="FF0000"/>
                </a:solidFill>
              </a:rPr>
              <a:t>NEEDED </a:t>
            </a:r>
            <a:r>
              <a:rPr lang="en-US" sz="4000" b="1" dirty="0" smtClean="0"/>
              <a:t>TO ADDRESS HOMELESSNESS IN HAWAII?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6248400" cy="6678751"/>
          </a:xfrm>
          <a:prstGeom prst="rect">
            <a:avLst/>
          </a:prstGeom>
          <a:noFill/>
        </p:spPr>
        <p:txBody>
          <a:bodyPr wrap="square" rtlCol="0">
            <a:spAutoFit/>
          </a:bodyPr>
          <a:lstStyle/>
          <a:p>
            <a:r>
              <a:rPr lang="en-US" sz="3600" b="1" dirty="0" smtClean="0"/>
              <a:t>#1 There is a </a:t>
            </a:r>
            <a:r>
              <a:rPr lang="en-US" sz="4000" b="1" dirty="0" smtClean="0">
                <a:solidFill>
                  <a:srgbClr val="FF0000"/>
                </a:solidFill>
              </a:rPr>
              <a:t>demand</a:t>
            </a:r>
            <a:r>
              <a:rPr lang="en-US" sz="4000" b="1" dirty="0" smtClean="0"/>
              <a:t> </a:t>
            </a:r>
            <a:r>
              <a:rPr lang="en-US" sz="3600" b="1" dirty="0" smtClean="0"/>
              <a:t>for a mobile community referral system </a:t>
            </a:r>
          </a:p>
          <a:p>
            <a:endParaRPr lang="en-US" b="1" dirty="0" smtClean="0"/>
          </a:p>
          <a:p>
            <a:pPr>
              <a:buFont typeface="Arial" pitchFamily="34" charset="0"/>
              <a:buChar char="•"/>
            </a:pPr>
            <a:r>
              <a:rPr lang="en-US" sz="2400" b="1" dirty="0"/>
              <a:t> </a:t>
            </a:r>
            <a:r>
              <a:rPr lang="en-US" sz="2400" b="1" dirty="0" smtClean="0"/>
              <a:t>FY16 Community Referral Statistics – IHS received at least </a:t>
            </a:r>
            <a:r>
              <a:rPr lang="en-US" sz="2800" b="1" dirty="0" smtClean="0">
                <a:solidFill>
                  <a:srgbClr val="FF0000"/>
                </a:solidFill>
              </a:rPr>
              <a:t>3,175 homeless referrals </a:t>
            </a:r>
            <a:r>
              <a:rPr lang="en-US" sz="2400" b="1" dirty="0" smtClean="0"/>
              <a:t>from concerned community stakeholders: </a:t>
            </a:r>
          </a:p>
          <a:p>
            <a:pPr lvl="1">
              <a:lnSpc>
                <a:spcPct val="150000"/>
              </a:lnSpc>
              <a:buFont typeface="Wingdings" pitchFamily="2" charset="2"/>
              <a:buChar char="Ø"/>
            </a:pPr>
            <a:r>
              <a:rPr lang="en-US" sz="2400" dirty="0" smtClean="0"/>
              <a:t> </a:t>
            </a:r>
            <a:r>
              <a:rPr lang="en-US" sz="2000" dirty="0" smtClean="0"/>
              <a:t>955 via IHS’ Website </a:t>
            </a:r>
          </a:p>
          <a:p>
            <a:pPr lvl="1">
              <a:lnSpc>
                <a:spcPct val="150000"/>
              </a:lnSpc>
              <a:buFont typeface="Wingdings" pitchFamily="2" charset="2"/>
              <a:buChar char="Ø"/>
            </a:pPr>
            <a:r>
              <a:rPr lang="en-US" sz="2000" dirty="0"/>
              <a:t> </a:t>
            </a:r>
            <a:r>
              <a:rPr lang="en-US" sz="2000" dirty="0" smtClean="0"/>
              <a:t> </a:t>
            </a:r>
            <a:r>
              <a:rPr lang="en-US" sz="2000" dirty="0" smtClean="0"/>
              <a:t>845 via Businesses (Ex: Security Guards, Hotels, Condos, Parking Lots, etc.) </a:t>
            </a:r>
          </a:p>
          <a:p>
            <a:pPr lvl="1">
              <a:lnSpc>
                <a:spcPct val="150000"/>
              </a:lnSpc>
              <a:buFont typeface="Wingdings" pitchFamily="2" charset="2"/>
              <a:buChar char="Ø"/>
            </a:pPr>
            <a:r>
              <a:rPr lang="en-US" sz="2000" dirty="0" smtClean="0"/>
              <a:t>  639 via Hospitals and Medical Centers</a:t>
            </a:r>
          </a:p>
          <a:p>
            <a:pPr lvl="1">
              <a:lnSpc>
                <a:spcPct val="150000"/>
              </a:lnSpc>
              <a:buFont typeface="Wingdings" pitchFamily="2" charset="2"/>
              <a:buChar char="Ø"/>
            </a:pPr>
            <a:r>
              <a:rPr lang="en-US" sz="2000" dirty="0" smtClean="0"/>
              <a:t>  </a:t>
            </a:r>
            <a:r>
              <a:rPr lang="en-US" sz="2000" dirty="0" smtClean="0"/>
              <a:t>587 via Email &amp; Social Media </a:t>
            </a:r>
          </a:p>
          <a:p>
            <a:pPr lvl="1">
              <a:lnSpc>
                <a:spcPct val="150000"/>
              </a:lnSpc>
              <a:buFont typeface="Wingdings" pitchFamily="2" charset="2"/>
              <a:buChar char="Ø"/>
            </a:pPr>
            <a:r>
              <a:rPr lang="en-US" sz="2000" dirty="0" smtClean="0"/>
              <a:t>  149 via Phone (including AUW 211 &amp; Partners) </a:t>
            </a:r>
          </a:p>
          <a:p>
            <a:pPr lvl="1">
              <a:lnSpc>
                <a:spcPct val="150000"/>
              </a:lnSpc>
            </a:pPr>
            <a:r>
              <a:rPr lang="en-US" sz="2400" b="1" dirty="0" smtClean="0">
                <a:solidFill>
                  <a:srgbClr val="FF0000"/>
                </a:solidFill>
              </a:rPr>
              <a:t>NO MOBILE TOOLS AVAILABLE IN HAWAII </a:t>
            </a:r>
          </a:p>
        </p:txBody>
      </p:sp>
      <p:pic>
        <p:nvPicPr>
          <p:cNvPr id="4" name="Picture 4" descr="C:\Users\kimoc\Desktop\HELP CARD NEW for presentation.jpg"/>
          <p:cNvPicPr>
            <a:picLocks noChangeAspect="1" noChangeArrowheads="1"/>
          </p:cNvPicPr>
          <p:nvPr/>
        </p:nvPicPr>
        <p:blipFill>
          <a:blip r:embed="rId3" cstate="print"/>
          <a:srcRect/>
          <a:stretch>
            <a:fillRect/>
          </a:stretch>
        </p:blipFill>
        <p:spPr bwMode="auto">
          <a:xfrm>
            <a:off x="6248400" y="1295400"/>
            <a:ext cx="2590800" cy="36516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opportunities.bmp"/>
          <p:cNvPicPr>
            <a:picLocks noChangeAspect="1"/>
          </p:cNvPicPr>
          <p:nvPr/>
        </p:nvPicPr>
        <p:blipFill>
          <a:blip r:embed="rId3" cstate="print"/>
          <a:stretch>
            <a:fillRect/>
          </a:stretch>
        </p:blipFill>
        <p:spPr>
          <a:xfrm>
            <a:off x="0" y="5181600"/>
            <a:ext cx="2104268" cy="1676400"/>
          </a:xfrm>
          <a:prstGeom prst="rect">
            <a:avLst/>
          </a:prstGeom>
        </p:spPr>
      </p:pic>
      <p:pic>
        <p:nvPicPr>
          <p:cNvPr id="1027" name="Picture 3" descr="C:\Users\kimoc\Desktop\Kapalama Canal.jpg"/>
          <p:cNvPicPr>
            <a:picLocks noChangeAspect="1" noChangeArrowheads="1"/>
          </p:cNvPicPr>
          <p:nvPr/>
        </p:nvPicPr>
        <p:blipFill>
          <a:blip r:embed="rId4" cstate="print">
            <a:lum bright="20000"/>
          </a:blip>
          <a:srcRect/>
          <a:stretch>
            <a:fillRect/>
          </a:stretch>
        </p:blipFill>
        <p:spPr bwMode="auto">
          <a:xfrm>
            <a:off x="0" y="3698876"/>
            <a:ext cx="9144000" cy="1482724"/>
          </a:xfrm>
          <a:prstGeom prst="rect">
            <a:avLst/>
          </a:prstGeom>
          <a:noFill/>
        </p:spPr>
      </p:pic>
      <p:sp>
        <p:nvSpPr>
          <p:cNvPr id="8" name="TextBox 7"/>
          <p:cNvSpPr txBox="1"/>
          <p:nvPr/>
        </p:nvSpPr>
        <p:spPr>
          <a:xfrm>
            <a:off x="914400" y="6324600"/>
            <a:ext cx="8083623" cy="400110"/>
          </a:xfrm>
          <a:prstGeom prst="rect">
            <a:avLst/>
          </a:prstGeom>
          <a:noFill/>
        </p:spPr>
        <p:txBody>
          <a:bodyPr wrap="none" rtlCol="0">
            <a:spAutoFit/>
          </a:bodyPr>
          <a:lstStyle/>
          <a:p>
            <a:r>
              <a:rPr lang="en-US" sz="2000" b="1" dirty="0" smtClean="0"/>
              <a:t>Response Strategies Based on Inter-Relationship of Systems &amp; Information</a:t>
            </a:r>
            <a:endParaRPr lang="en-US" sz="2000" b="1" dirty="0"/>
          </a:p>
        </p:txBody>
      </p:sp>
      <p:pic>
        <p:nvPicPr>
          <p:cNvPr id="1035" name="Picture 11" descr="C:\Users\kimoc\Desktop\City Presentation Photos\Family Infographic.png"/>
          <p:cNvPicPr>
            <a:picLocks noChangeAspect="1" noChangeArrowheads="1"/>
          </p:cNvPicPr>
          <p:nvPr/>
        </p:nvPicPr>
        <p:blipFill>
          <a:blip r:embed="rId5" cstate="print"/>
          <a:srcRect/>
          <a:stretch>
            <a:fillRect/>
          </a:stretch>
        </p:blipFill>
        <p:spPr bwMode="auto">
          <a:xfrm>
            <a:off x="228600" y="1295400"/>
            <a:ext cx="2362200" cy="2362200"/>
          </a:xfrm>
          <a:prstGeom prst="rect">
            <a:avLst/>
          </a:prstGeom>
          <a:noFill/>
        </p:spPr>
      </p:pic>
      <p:sp>
        <p:nvSpPr>
          <p:cNvPr id="37" name="TextBox 36"/>
          <p:cNvSpPr txBox="1"/>
          <p:nvPr/>
        </p:nvSpPr>
        <p:spPr>
          <a:xfrm>
            <a:off x="3200400" y="1066800"/>
            <a:ext cx="5794199" cy="2585323"/>
          </a:xfrm>
          <a:prstGeom prst="rect">
            <a:avLst/>
          </a:prstGeom>
          <a:noFill/>
        </p:spPr>
        <p:txBody>
          <a:bodyPr wrap="square" rtlCol="0">
            <a:spAutoFit/>
          </a:bodyPr>
          <a:lstStyle/>
          <a:p>
            <a:r>
              <a:rPr lang="en-US" sz="2400" b="1" dirty="0" smtClean="0">
                <a:solidFill>
                  <a:srgbClr val="FF0000"/>
                </a:solidFill>
              </a:rPr>
              <a:t>Daytime</a:t>
            </a:r>
            <a:r>
              <a:rPr lang="en-US" sz="2400" b="1" dirty="0" smtClean="0"/>
              <a:t> Assessment  6:30AM – 9:00PM</a:t>
            </a:r>
          </a:p>
          <a:p>
            <a:endParaRPr lang="en-US" dirty="0" smtClean="0"/>
          </a:p>
          <a:p>
            <a:r>
              <a:rPr lang="en-US" sz="2000" dirty="0" smtClean="0"/>
              <a:t>40% COFA Migrants </a:t>
            </a:r>
          </a:p>
          <a:p>
            <a:pPr>
              <a:buFont typeface="Arial" pitchFamily="34" charset="0"/>
              <a:buChar char="•"/>
            </a:pPr>
            <a:r>
              <a:rPr lang="en-US" sz="2000" dirty="0" smtClean="0"/>
              <a:t> 10-13 families</a:t>
            </a:r>
          </a:p>
          <a:p>
            <a:endParaRPr lang="en-US" sz="2000" dirty="0" smtClean="0"/>
          </a:p>
          <a:p>
            <a:r>
              <a:rPr lang="en-US" sz="2000" dirty="0" smtClean="0"/>
              <a:t>60% Locals</a:t>
            </a:r>
          </a:p>
          <a:p>
            <a:pPr>
              <a:buFont typeface="Arial" pitchFamily="34" charset="0"/>
              <a:buChar char="•"/>
            </a:pPr>
            <a:r>
              <a:rPr lang="en-US" sz="2000" dirty="0" smtClean="0"/>
              <a:t> 40% Singles &amp; Couples, Substance Abuse Users</a:t>
            </a:r>
          </a:p>
          <a:p>
            <a:pPr>
              <a:buFont typeface="Arial" pitchFamily="34" charset="0"/>
              <a:buChar char="•"/>
            </a:pPr>
            <a:r>
              <a:rPr lang="en-US" sz="2000" dirty="0" smtClean="0"/>
              <a:t> 20% Local Families</a:t>
            </a:r>
          </a:p>
        </p:txBody>
      </p:sp>
      <p:sp>
        <p:nvSpPr>
          <p:cNvPr id="9" name="TextBox 8"/>
          <p:cNvSpPr txBox="1"/>
          <p:nvPr/>
        </p:nvSpPr>
        <p:spPr>
          <a:xfrm>
            <a:off x="0" y="304800"/>
            <a:ext cx="9144000" cy="584775"/>
          </a:xfrm>
          <a:prstGeom prst="rect">
            <a:avLst/>
          </a:prstGeom>
          <a:noFill/>
        </p:spPr>
        <p:txBody>
          <a:bodyPr wrap="square" rtlCol="0">
            <a:spAutoFit/>
          </a:bodyPr>
          <a:lstStyle/>
          <a:p>
            <a:r>
              <a:rPr lang="en-US" sz="3200" b="1" dirty="0" smtClean="0"/>
              <a:t>#2 - Homeless Migration – </a:t>
            </a:r>
            <a:r>
              <a:rPr lang="en-US" sz="2800" b="1" dirty="0" err="1" smtClean="0"/>
              <a:t>Kapalama</a:t>
            </a:r>
            <a:r>
              <a:rPr lang="en-US" sz="2800" b="1" dirty="0" smtClean="0"/>
              <a:t> Canal Case Study</a:t>
            </a:r>
            <a:endParaRPr lang="en-US" sz="32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opportunities.bmp"/>
          <p:cNvPicPr>
            <a:picLocks noChangeAspect="1"/>
          </p:cNvPicPr>
          <p:nvPr/>
        </p:nvPicPr>
        <p:blipFill>
          <a:blip r:embed="rId3" cstate="print"/>
          <a:stretch>
            <a:fillRect/>
          </a:stretch>
        </p:blipFill>
        <p:spPr>
          <a:xfrm>
            <a:off x="0" y="5181600"/>
            <a:ext cx="2104268" cy="1676400"/>
          </a:xfrm>
          <a:prstGeom prst="rect">
            <a:avLst/>
          </a:prstGeom>
        </p:spPr>
      </p:pic>
      <p:pic>
        <p:nvPicPr>
          <p:cNvPr id="1027" name="Picture 3" descr="C:\Users\kimoc\Desktop\Kapalama Canal.jpg"/>
          <p:cNvPicPr>
            <a:picLocks noChangeAspect="1" noChangeArrowheads="1"/>
          </p:cNvPicPr>
          <p:nvPr/>
        </p:nvPicPr>
        <p:blipFill>
          <a:blip r:embed="rId4" cstate="print">
            <a:lum bright="-30000"/>
          </a:blip>
          <a:srcRect/>
          <a:stretch>
            <a:fillRect/>
          </a:stretch>
        </p:blipFill>
        <p:spPr bwMode="auto">
          <a:xfrm>
            <a:off x="0" y="3698876"/>
            <a:ext cx="9144000" cy="1482724"/>
          </a:xfrm>
          <a:prstGeom prst="rect">
            <a:avLst/>
          </a:prstGeom>
          <a:noFill/>
        </p:spPr>
      </p:pic>
      <p:sp>
        <p:nvSpPr>
          <p:cNvPr id="8" name="TextBox 7"/>
          <p:cNvSpPr txBox="1"/>
          <p:nvPr/>
        </p:nvSpPr>
        <p:spPr>
          <a:xfrm>
            <a:off x="914401" y="6324600"/>
            <a:ext cx="8229600" cy="400110"/>
          </a:xfrm>
          <a:prstGeom prst="rect">
            <a:avLst/>
          </a:prstGeom>
          <a:noFill/>
        </p:spPr>
        <p:txBody>
          <a:bodyPr wrap="square" rtlCol="0">
            <a:spAutoFit/>
          </a:bodyPr>
          <a:lstStyle/>
          <a:p>
            <a:r>
              <a:rPr lang="en-US" sz="2000" b="1" dirty="0" smtClean="0"/>
              <a:t>Response Strategies Based on </a:t>
            </a:r>
            <a:r>
              <a:rPr lang="en-US" sz="2000" b="1" dirty="0" smtClean="0"/>
              <a:t>Inter-Relationship of Systems &amp; Information</a:t>
            </a:r>
            <a:endParaRPr lang="en-US" sz="2000" b="1" dirty="0"/>
          </a:p>
        </p:txBody>
      </p:sp>
      <p:pic>
        <p:nvPicPr>
          <p:cNvPr id="1035" name="Picture 11" descr="C:\Users\kimoc\Desktop\City Presentation Photos\Family Infographic.png"/>
          <p:cNvPicPr>
            <a:picLocks noChangeAspect="1" noChangeArrowheads="1"/>
          </p:cNvPicPr>
          <p:nvPr/>
        </p:nvPicPr>
        <p:blipFill>
          <a:blip r:embed="rId5" cstate="print"/>
          <a:srcRect/>
          <a:stretch>
            <a:fillRect/>
          </a:stretch>
        </p:blipFill>
        <p:spPr bwMode="auto">
          <a:xfrm>
            <a:off x="228600" y="1295400"/>
            <a:ext cx="2362200" cy="2362200"/>
          </a:xfrm>
          <a:prstGeom prst="rect">
            <a:avLst/>
          </a:prstGeom>
          <a:noFill/>
        </p:spPr>
      </p:pic>
      <p:sp>
        <p:nvSpPr>
          <p:cNvPr id="37" name="TextBox 36"/>
          <p:cNvSpPr txBox="1"/>
          <p:nvPr/>
        </p:nvSpPr>
        <p:spPr>
          <a:xfrm>
            <a:off x="3429000" y="1143000"/>
            <a:ext cx="5530938" cy="2400657"/>
          </a:xfrm>
          <a:prstGeom prst="rect">
            <a:avLst/>
          </a:prstGeom>
          <a:noFill/>
        </p:spPr>
        <p:txBody>
          <a:bodyPr wrap="square" rtlCol="0">
            <a:spAutoFit/>
          </a:bodyPr>
          <a:lstStyle/>
          <a:p>
            <a:r>
              <a:rPr lang="en-US" sz="2400" b="1" dirty="0" smtClean="0">
                <a:solidFill>
                  <a:srgbClr val="FF0000"/>
                </a:solidFill>
              </a:rPr>
              <a:t>Nighttime</a:t>
            </a:r>
            <a:r>
              <a:rPr lang="en-US" sz="2400" b="1" dirty="0" smtClean="0"/>
              <a:t> Assessment   9:00PM – 6:30AM</a:t>
            </a:r>
          </a:p>
          <a:p>
            <a:endParaRPr lang="en-US" dirty="0" smtClean="0"/>
          </a:p>
          <a:p>
            <a:r>
              <a:rPr lang="en-US" dirty="0" smtClean="0"/>
              <a:t>70% COFA Migrants </a:t>
            </a:r>
          </a:p>
          <a:p>
            <a:pPr>
              <a:buFont typeface="Arial" pitchFamily="34" charset="0"/>
              <a:buChar char="•"/>
            </a:pPr>
            <a:r>
              <a:rPr lang="en-US" dirty="0" smtClean="0"/>
              <a:t> 15-20 families, most have cars</a:t>
            </a:r>
          </a:p>
          <a:p>
            <a:endParaRPr lang="en-US" dirty="0" smtClean="0"/>
          </a:p>
          <a:p>
            <a:r>
              <a:rPr lang="en-US" dirty="0" smtClean="0"/>
              <a:t>30% Locals</a:t>
            </a:r>
          </a:p>
          <a:p>
            <a:pPr>
              <a:buFont typeface="Arial" pitchFamily="34" charset="0"/>
              <a:buChar char="•"/>
            </a:pPr>
            <a:r>
              <a:rPr lang="en-US" dirty="0" smtClean="0"/>
              <a:t> Local residents (Filipinos and Hawaiians)</a:t>
            </a:r>
          </a:p>
          <a:p>
            <a:pPr>
              <a:buFont typeface="Arial" pitchFamily="34" charset="0"/>
              <a:buChar char="•"/>
            </a:pPr>
            <a:r>
              <a:rPr lang="en-US" dirty="0" smtClean="0"/>
              <a:t> Diverse age group (early 20’s – early 60’s) </a:t>
            </a:r>
          </a:p>
        </p:txBody>
      </p:sp>
      <p:sp>
        <p:nvSpPr>
          <p:cNvPr id="10" name="TextBox 9"/>
          <p:cNvSpPr txBox="1"/>
          <p:nvPr/>
        </p:nvSpPr>
        <p:spPr>
          <a:xfrm>
            <a:off x="0" y="304800"/>
            <a:ext cx="9144000" cy="584775"/>
          </a:xfrm>
          <a:prstGeom prst="rect">
            <a:avLst/>
          </a:prstGeom>
          <a:noFill/>
        </p:spPr>
        <p:txBody>
          <a:bodyPr wrap="square" rtlCol="0">
            <a:spAutoFit/>
          </a:bodyPr>
          <a:lstStyle/>
          <a:p>
            <a:r>
              <a:rPr lang="en-US" sz="3200" b="1" dirty="0" smtClean="0"/>
              <a:t>#2 - Homeless Migration – </a:t>
            </a:r>
            <a:r>
              <a:rPr lang="en-US" sz="2800" b="1" dirty="0" err="1" smtClean="0"/>
              <a:t>Kapalama</a:t>
            </a:r>
            <a:r>
              <a:rPr lang="en-US" sz="2800" b="1" dirty="0" smtClean="0"/>
              <a:t> Canal Case Study</a:t>
            </a:r>
            <a:endParaRPr lang="en-US" sz="32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kimoc\Desktop\Rail Image.jpg"/>
          <p:cNvPicPr>
            <a:picLocks noChangeAspect="1" noChangeArrowheads="1"/>
          </p:cNvPicPr>
          <p:nvPr/>
        </p:nvPicPr>
        <p:blipFill>
          <a:blip r:embed="rId3" cstate="print"/>
          <a:srcRect/>
          <a:stretch>
            <a:fillRect/>
          </a:stretch>
        </p:blipFill>
        <p:spPr bwMode="auto">
          <a:xfrm>
            <a:off x="0" y="-1"/>
            <a:ext cx="9144000" cy="6858001"/>
          </a:xfrm>
          <a:prstGeom prst="rect">
            <a:avLst/>
          </a:prstGeom>
          <a:noFill/>
        </p:spPr>
      </p:pic>
      <p:sp>
        <p:nvSpPr>
          <p:cNvPr id="5" name="TextBox 4"/>
          <p:cNvSpPr txBox="1"/>
          <p:nvPr/>
        </p:nvSpPr>
        <p:spPr>
          <a:xfrm>
            <a:off x="381000" y="228600"/>
            <a:ext cx="8534400" cy="584775"/>
          </a:xfrm>
          <a:prstGeom prst="rect">
            <a:avLst/>
          </a:prstGeom>
          <a:noFill/>
        </p:spPr>
        <p:txBody>
          <a:bodyPr wrap="square" rtlCol="0">
            <a:spAutoFit/>
          </a:bodyPr>
          <a:lstStyle/>
          <a:p>
            <a:r>
              <a:rPr lang="en-US" sz="3200" b="1" dirty="0" smtClean="0"/>
              <a:t>#3 Transient Future Homeless Population</a:t>
            </a:r>
            <a:endParaRPr lang="en-US" sz="32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590800"/>
            <a:ext cx="9144000" cy="707886"/>
          </a:xfrm>
          <a:prstGeom prst="rect">
            <a:avLst/>
          </a:prstGeom>
          <a:noFill/>
        </p:spPr>
        <p:txBody>
          <a:bodyPr wrap="square" rtlCol="0">
            <a:spAutoFit/>
          </a:bodyPr>
          <a:lstStyle/>
          <a:p>
            <a:pPr algn="ctr"/>
            <a:r>
              <a:rPr lang="en-US" sz="4000" b="1" dirty="0" smtClean="0">
                <a:solidFill>
                  <a:srgbClr val="FF0000"/>
                </a:solidFill>
              </a:rPr>
              <a:t>WHAT </a:t>
            </a:r>
            <a:r>
              <a:rPr lang="en-US" sz="4000" b="1" dirty="0" smtClean="0"/>
              <a:t>IS A MOBILE OUTREACH TOOL?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6950D7BE-AA24-4CBE-9918-A7E1D46EEA7C" descr="6950D7BE-AA24-4CBE-9918-A7E1D46EEA7C"/>
          <p:cNvPicPr>
            <a:picLocks noChangeAspect="1" noChangeArrowheads="1"/>
          </p:cNvPicPr>
          <p:nvPr/>
        </p:nvPicPr>
        <p:blipFill>
          <a:blip r:embed="rId3" cstate="print"/>
          <a:srcRect/>
          <a:stretch>
            <a:fillRect/>
          </a:stretch>
        </p:blipFill>
        <p:spPr bwMode="auto">
          <a:xfrm>
            <a:off x="2971800" y="609600"/>
            <a:ext cx="3239264" cy="5476875"/>
          </a:xfrm>
          <a:prstGeom prst="rect">
            <a:avLst/>
          </a:prstGeom>
          <a:noFill/>
          <a:ln w="9525">
            <a:noFill/>
            <a:miter lim="800000"/>
            <a:headEnd/>
            <a:tailEnd/>
          </a:ln>
        </p:spPr>
      </p:pic>
      <p:sp>
        <p:nvSpPr>
          <p:cNvPr id="10" name="TextBox 9"/>
          <p:cNvSpPr txBox="1"/>
          <p:nvPr/>
        </p:nvSpPr>
        <p:spPr>
          <a:xfrm>
            <a:off x="6934200" y="1524000"/>
            <a:ext cx="1828800" cy="1200329"/>
          </a:xfrm>
          <a:prstGeom prst="rect">
            <a:avLst/>
          </a:prstGeom>
          <a:noFill/>
        </p:spPr>
        <p:txBody>
          <a:bodyPr wrap="square" rtlCol="0">
            <a:spAutoFit/>
          </a:bodyPr>
          <a:lstStyle/>
          <a:p>
            <a:r>
              <a:rPr lang="en-US" b="1" dirty="0" smtClean="0">
                <a:solidFill>
                  <a:srgbClr val="FF0000"/>
                </a:solidFill>
              </a:rPr>
              <a:t>Photos of Encampments or Individuals</a:t>
            </a:r>
          </a:p>
          <a:p>
            <a:r>
              <a:rPr lang="en-US" b="1" dirty="0" smtClean="0"/>
              <a:t>(Native App)</a:t>
            </a:r>
            <a:endParaRPr lang="en-US" b="1" dirty="0"/>
          </a:p>
        </p:txBody>
      </p:sp>
      <p:cxnSp>
        <p:nvCxnSpPr>
          <p:cNvPr id="13" name="Straight Arrow Connector 12"/>
          <p:cNvCxnSpPr/>
          <p:nvPr/>
        </p:nvCxnSpPr>
        <p:spPr>
          <a:xfrm flipH="1">
            <a:off x="5867400" y="1981200"/>
            <a:ext cx="914400" cy="304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096000" y="2971800"/>
            <a:ext cx="609600" cy="152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58000" y="2819400"/>
            <a:ext cx="1828800" cy="646331"/>
          </a:xfrm>
          <a:prstGeom prst="rect">
            <a:avLst/>
          </a:prstGeom>
          <a:noFill/>
        </p:spPr>
        <p:txBody>
          <a:bodyPr wrap="square" rtlCol="0">
            <a:spAutoFit/>
          </a:bodyPr>
          <a:lstStyle/>
          <a:p>
            <a:r>
              <a:rPr lang="en-US" b="1" dirty="0" smtClean="0">
                <a:solidFill>
                  <a:srgbClr val="FF0000"/>
                </a:solidFill>
              </a:rPr>
              <a:t>Descriptive information</a:t>
            </a:r>
            <a:endParaRPr lang="en-US" b="1" dirty="0">
              <a:solidFill>
                <a:srgbClr val="FF0000"/>
              </a:solidFill>
            </a:endParaRPr>
          </a:p>
        </p:txBody>
      </p:sp>
      <p:cxnSp>
        <p:nvCxnSpPr>
          <p:cNvPr id="21" name="Straight Arrow Connector 20"/>
          <p:cNvCxnSpPr/>
          <p:nvPr/>
        </p:nvCxnSpPr>
        <p:spPr>
          <a:xfrm flipH="1" flipV="1">
            <a:off x="6096000" y="4114800"/>
            <a:ext cx="762000" cy="152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096000" y="4572000"/>
            <a:ext cx="762000" cy="152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10400" y="4114800"/>
            <a:ext cx="1828800" cy="923330"/>
          </a:xfrm>
          <a:prstGeom prst="rect">
            <a:avLst/>
          </a:prstGeom>
          <a:noFill/>
        </p:spPr>
        <p:txBody>
          <a:bodyPr wrap="square" rtlCol="0">
            <a:spAutoFit/>
          </a:bodyPr>
          <a:lstStyle/>
          <a:p>
            <a:r>
              <a:rPr lang="en-US" b="1" dirty="0" smtClean="0">
                <a:solidFill>
                  <a:srgbClr val="FF0000"/>
                </a:solidFill>
              </a:rPr>
              <a:t>How to contact the referencing party</a:t>
            </a:r>
            <a:endParaRPr lang="en-US" b="1" dirty="0">
              <a:solidFill>
                <a:srgbClr val="FF0000"/>
              </a:solidFill>
            </a:endParaRPr>
          </a:p>
        </p:txBody>
      </p:sp>
      <p:sp>
        <p:nvSpPr>
          <p:cNvPr id="27" name="TextBox 26"/>
          <p:cNvSpPr txBox="1"/>
          <p:nvPr/>
        </p:nvSpPr>
        <p:spPr>
          <a:xfrm>
            <a:off x="152400" y="762000"/>
            <a:ext cx="2438400" cy="4708981"/>
          </a:xfrm>
          <a:prstGeom prst="rect">
            <a:avLst/>
          </a:prstGeom>
          <a:noFill/>
        </p:spPr>
        <p:txBody>
          <a:bodyPr wrap="square" rtlCol="0">
            <a:spAutoFit/>
          </a:bodyPr>
          <a:lstStyle/>
          <a:p>
            <a:r>
              <a:rPr lang="en-US" sz="2400" dirty="0" smtClean="0"/>
              <a:t>Our Calling Homeless Response App &amp; Outreach is located in Dallas, Texas.</a:t>
            </a:r>
          </a:p>
          <a:p>
            <a:endParaRPr lang="en-US" sz="2400" dirty="0"/>
          </a:p>
          <a:p>
            <a:r>
              <a:rPr lang="en-US" sz="2400" dirty="0" smtClean="0"/>
              <a:t>Mobile App Code is not available for duplication or customization </a:t>
            </a:r>
          </a:p>
          <a:p>
            <a:endParaRPr lang="en-US" dirty="0"/>
          </a:p>
          <a:p>
            <a:endParaRPr lang="en-US" dirty="0" smtClean="0"/>
          </a:p>
        </p:txBody>
      </p:sp>
      <p:sp>
        <p:nvSpPr>
          <p:cNvPr id="28" name="TextBox 27"/>
          <p:cNvSpPr txBox="1"/>
          <p:nvPr/>
        </p:nvSpPr>
        <p:spPr>
          <a:xfrm>
            <a:off x="6477000" y="838200"/>
            <a:ext cx="2438400" cy="369332"/>
          </a:xfrm>
          <a:prstGeom prst="rect">
            <a:avLst/>
          </a:prstGeom>
          <a:noFill/>
        </p:spPr>
        <p:txBody>
          <a:bodyPr wrap="square" rtlCol="0">
            <a:spAutoFit/>
          </a:bodyPr>
          <a:lstStyle/>
          <a:p>
            <a:r>
              <a:rPr lang="en-US" b="1" dirty="0" smtClean="0"/>
              <a:t>Closed Source Fields: </a:t>
            </a:r>
            <a:endParaRPr lang="en-US" b="1" dirty="0"/>
          </a:p>
        </p:txBody>
      </p:sp>
      <p:sp>
        <p:nvSpPr>
          <p:cNvPr id="29" name="TextBox 28"/>
          <p:cNvSpPr txBox="1"/>
          <p:nvPr/>
        </p:nvSpPr>
        <p:spPr>
          <a:xfrm>
            <a:off x="6477000" y="5867400"/>
            <a:ext cx="2438400" cy="923330"/>
          </a:xfrm>
          <a:prstGeom prst="rect">
            <a:avLst/>
          </a:prstGeom>
          <a:noFill/>
        </p:spPr>
        <p:txBody>
          <a:bodyPr wrap="square" rtlCol="0">
            <a:spAutoFit/>
          </a:bodyPr>
          <a:lstStyle/>
          <a:p>
            <a:r>
              <a:rPr lang="en-US" b="1" dirty="0" smtClean="0">
                <a:solidFill>
                  <a:srgbClr val="FF0000"/>
                </a:solidFill>
              </a:rPr>
              <a:t>Note: Directory of Services (Open Source Fields) </a:t>
            </a:r>
            <a:endParaRPr lang="en-US" b="1" dirty="0">
              <a:solidFill>
                <a:srgbClr val="FF0000"/>
              </a:solidFill>
            </a:endParaRPr>
          </a:p>
        </p:txBody>
      </p:sp>
      <p:cxnSp>
        <p:nvCxnSpPr>
          <p:cNvPr id="30" name="Straight Arrow Connector 29"/>
          <p:cNvCxnSpPr/>
          <p:nvPr/>
        </p:nvCxnSpPr>
        <p:spPr>
          <a:xfrm flipH="1" flipV="1">
            <a:off x="4953000" y="6172200"/>
            <a:ext cx="1447800" cy="152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TotalTime>
  <Words>948</Words>
  <Application>Microsoft Office PowerPoint</Application>
  <PresentationFormat>On-screen Show (4:3)</PresentationFormat>
  <Paragraphs>136</Paragraphs>
  <Slides>18</Slides>
  <Notes>13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Coordinated Response &amp; Entry Into Services</vt:lpstr>
      <vt:lpstr>Slide 15</vt:lpstr>
      <vt:lpstr>Slide 16</vt:lpstr>
      <vt:lpstr>Slide 17</vt:lpstr>
      <vt:lpstr>Slide 18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kimoc</dc:creator>
  <cp:lastModifiedBy>kimoc</cp:lastModifiedBy>
  <cp:revision>60</cp:revision>
  <dcterms:created xsi:type="dcterms:W3CDTF">2016-08-27T07:07:10Z</dcterms:created>
  <dcterms:modified xsi:type="dcterms:W3CDTF">2016-08-27T18:52:52Z</dcterms:modified>
</cp:coreProperties>
</file>